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4" r:id="rId1"/>
    <p:sldMasterId id="2147483706" r:id="rId2"/>
    <p:sldMasterId id="2147483725" r:id="rId3"/>
    <p:sldMasterId id="2147483740" r:id="rId4"/>
    <p:sldMasterId id="2147483750" r:id="rId5"/>
    <p:sldMasterId id="2147483769" r:id="rId6"/>
  </p:sldMasterIdLst>
  <p:notesMasterIdLst>
    <p:notesMasterId r:id="rId39"/>
  </p:notesMasterIdLst>
  <p:handoutMasterIdLst>
    <p:handoutMasterId r:id="rId40"/>
  </p:handoutMasterIdLst>
  <p:sldIdLst>
    <p:sldId id="292" r:id="rId7"/>
    <p:sldId id="256" r:id="rId8"/>
    <p:sldId id="257" r:id="rId9"/>
    <p:sldId id="258" r:id="rId10"/>
    <p:sldId id="259" r:id="rId11"/>
    <p:sldId id="261" r:id="rId12"/>
    <p:sldId id="290" r:id="rId13"/>
    <p:sldId id="286" r:id="rId14"/>
    <p:sldId id="287" r:id="rId15"/>
    <p:sldId id="288" r:id="rId16"/>
    <p:sldId id="263" r:id="rId17"/>
    <p:sldId id="289" r:id="rId18"/>
    <p:sldId id="280" r:id="rId19"/>
    <p:sldId id="285" r:id="rId20"/>
    <p:sldId id="265" r:id="rId21"/>
    <p:sldId id="266" r:id="rId22"/>
    <p:sldId id="282" r:id="rId23"/>
    <p:sldId id="268" r:id="rId24"/>
    <p:sldId id="295" r:id="rId25"/>
    <p:sldId id="296" r:id="rId26"/>
    <p:sldId id="269" r:id="rId27"/>
    <p:sldId id="264" r:id="rId28"/>
    <p:sldId id="270" r:id="rId29"/>
    <p:sldId id="271" r:id="rId30"/>
    <p:sldId id="272" r:id="rId31"/>
    <p:sldId id="273" r:id="rId32"/>
    <p:sldId id="274" r:id="rId33"/>
    <p:sldId id="297" r:id="rId34"/>
    <p:sldId id="279" r:id="rId35"/>
    <p:sldId id="276" r:id="rId36"/>
    <p:sldId id="277" r:id="rId37"/>
    <p:sldId id="278" r:id="rId38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3" autoAdjust="0"/>
    <p:restoredTop sz="93368" autoAdjust="0"/>
  </p:normalViewPr>
  <p:slideViewPr>
    <p:cSldViewPr>
      <p:cViewPr>
        <p:scale>
          <a:sx n="70" d="100"/>
          <a:sy n="70" d="100"/>
        </p:scale>
        <p:origin x="-130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C9F037-FE6A-4292-840A-18589993EED2}" type="doc">
      <dgm:prSet loTypeId="urn:microsoft.com/office/officeart/2008/layout/VerticalCurv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737069CB-41C6-40C9-947D-22986A453186}">
      <dgm:prSet phldrT="[Text]"/>
      <dgm:spPr/>
      <dgm:t>
        <a:bodyPr/>
        <a:lstStyle/>
        <a:p>
          <a:r>
            <a:rPr lang="en-US" dirty="0" err="1" smtClean="0">
              <a:latin typeface="Times New Roman" pitchFamily="18" charset="0"/>
              <a:cs typeface="Times New Roman" pitchFamily="18" charset="0"/>
            </a:rPr>
            <a:t>Bài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toán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kiến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trúc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tổ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chức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và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so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khớp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thông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tin</a:t>
          </a:r>
        </a:p>
      </dgm:t>
    </dgm:pt>
    <dgm:pt modelId="{C07E9965-DC5B-4E71-89D4-06F3B1B45AE2}" type="parTrans" cxnId="{DCD0E480-527D-44F3-ABB5-A185614E42AC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1CDA44A4-0DE5-40B4-8AC6-81AF2EBB71E3}" type="sibTrans" cxnId="{DCD0E480-527D-44F3-ABB5-A185614E42AC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67828CE5-48A2-41EB-A5F6-3ECCA762CB4C}">
      <dgm:prSet phldrT="[Text]"/>
      <dgm:spPr/>
      <dgm:t>
        <a:bodyPr/>
        <a:lstStyle/>
        <a:p>
          <a:r>
            <a:rPr lang="en-US" dirty="0" err="1" smtClean="0">
              <a:latin typeface="Times New Roman" pitchFamily="18" charset="0"/>
              <a:cs typeface="Times New Roman" pitchFamily="18" charset="0"/>
            </a:rPr>
            <a:t>Giải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quyết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bài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toán</a:t>
          </a:r>
          <a:endParaRPr lang="vi-VN" dirty="0">
            <a:latin typeface="Times New Roman" pitchFamily="18" charset="0"/>
            <a:cs typeface="Times New Roman" pitchFamily="18" charset="0"/>
          </a:endParaRPr>
        </a:p>
      </dgm:t>
    </dgm:pt>
    <dgm:pt modelId="{30C9EC7E-0E77-4326-8A3A-88C551983E50}" type="parTrans" cxnId="{987282EE-319B-48D5-87E4-04CEFCF46EC7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1EEEC95D-CBA7-4E5A-8131-C6194A0C2DB8}" type="sibTrans" cxnId="{987282EE-319B-48D5-87E4-04CEFCF46EC7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DCD6900D-DC82-44E2-907C-BF3DEA1CF9C8}">
      <dgm:prSet phldrT="[Text]"/>
      <dgm:spPr/>
      <dgm:t>
        <a:bodyPr/>
        <a:lstStyle/>
        <a:p>
          <a:r>
            <a:rPr lang="en-US" dirty="0" err="1" smtClean="0">
              <a:latin typeface="Times New Roman" pitchFamily="18" charset="0"/>
              <a:cs typeface="Times New Roman" pitchFamily="18" charset="0"/>
            </a:rPr>
            <a:t>JobZoom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framework</a:t>
          </a:r>
        </a:p>
      </dgm:t>
    </dgm:pt>
    <dgm:pt modelId="{D728D569-967A-4C49-8DDE-BAAF2B0E5B37}" type="parTrans" cxnId="{2E2ABD8F-2084-4232-8259-B6E5AAC59C2C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1AC5FDE0-B9FA-4D66-B462-FEE0B14E26E6}" type="sibTrans" cxnId="{2E2ABD8F-2084-4232-8259-B6E5AAC59C2C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267B4ABB-5ADE-4183-AF18-1998890F806A}">
      <dgm:prSet phldrT="[Text]"/>
      <dgm:spPr/>
      <dgm:t>
        <a:bodyPr/>
        <a:lstStyle/>
        <a:p>
          <a:r>
            <a:rPr lang="en-US" dirty="0" err="1" smtClean="0">
              <a:latin typeface="Times New Roman" pitchFamily="18" charset="0"/>
              <a:cs typeface="Times New Roman" pitchFamily="18" charset="0"/>
            </a:rPr>
            <a:t>Kết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luận</a:t>
          </a:r>
          <a:endParaRPr lang="en-US" dirty="0" smtClean="0">
            <a:latin typeface="Times New Roman" pitchFamily="18" charset="0"/>
            <a:cs typeface="Times New Roman" pitchFamily="18" charset="0"/>
          </a:endParaRPr>
        </a:p>
      </dgm:t>
    </dgm:pt>
    <dgm:pt modelId="{5A6D19BD-4A01-4AEA-A87A-786940449ED5}" type="parTrans" cxnId="{6AD0F139-FD4B-449C-9BF2-AE330528A3E9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F2A4B289-69F5-439B-8DCD-927647940F20}" type="sibTrans" cxnId="{6AD0F139-FD4B-449C-9BF2-AE330528A3E9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FC72C3E8-9C09-4292-9A17-6E4F588CD49C}" type="pres">
      <dgm:prSet presAssocID="{E2C9F037-FE6A-4292-840A-18589993EED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3C69C12-6239-49DC-A295-BCB8304A980A}" type="pres">
      <dgm:prSet presAssocID="{E2C9F037-FE6A-4292-840A-18589993EED2}" presName="Name1" presStyleCnt="0"/>
      <dgm:spPr/>
    </dgm:pt>
    <dgm:pt modelId="{24598DBF-31B3-4A7A-8AA5-251C625A80C7}" type="pres">
      <dgm:prSet presAssocID="{E2C9F037-FE6A-4292-840A-18589993EED2}" presName="cycle" presStyleCnt="0"/>
      <dgm:spPr/>
    </dgm:pt>
    <dgm:pt modelId="{BA11E070-939D-4149-A144-64D0DDEAC629}" type="pres">
      <dgm:prSet presAssocID="{E2C9F037-FE6A-4292-840A-18589993EED2}" presName="srcNode" presStyleLbl="node1" presStyleIdx="0" presStyleCnt="4"/>
      <dgm:spPr/>
    </dgm:pt>
    <dgm:pt modelId="{A3D2EB73-6317-4035-8540-7D7FB52C1BFA}" type="pres">
      <dgm:prSet presAssocID="{E2C9F037-FE6A-4292-840A-18589993EED2}" presName="conn" presStyleLbl="parChTrans1D2" presStyleIdx="0" presStyleCnt="1"/>
      <dgm:spPr/>
      <dgm:t>
        <a:bodyPr/>
        <a:lstStyle/>
        <a:p>
          <a:endParaRPr lang="en-US"/>
        </a:p>
      </dgm:t>
    </dgm:pt>
    <dgm:pt modelId="{F7545FEE-517A-4A5B-BE33-932AD1A60D24}" type="pres">
      <dgm:prSet presAssocID="{E2C9F037-FE6A-4292-840A-18589993EED2}" presName="extraNode" presStyleLbl="node1" presStyleIdx="0" presStyleCnt="4"/>
      <dgm:spPr/>
    </dgm:pt>
    <dgm:pt modelId="{7A8F4000-891A-406D-B597-9237B621F926}" type="pres">
      <dgm:prSet presAssocID="{E2C9F037-FE6A-4292-840A-18589993EED2}" presName="dstNode" presStyleLbl="node1" presStyleIdx="0" presStyleCnt="4"/>
      <dgm:spPr/>
    </dgm:pt>
    <dgm:pt modelId="{91201B5D-C969-4907-A960-D864D358D898}" type="pres">
      <dgm:prSet presAssocID="{737069CB-41C6-40C9-947D-22986A4531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45FAE651-6FA1-407E-A988-B72A49D45A63}" type="pres">
      <dgm:prSet presAssocID="{737069CB-41C6-40C9-947D-22986A453186}" presName="accent_1" presStyleCnt="0"/>
      <dgm:spPr/>
    </dgm:pt>
    <dgm:pt modelId="{68745E51-0345-4658-A7A4-B1F4C3EFB484}" type="pres">
      <dgm:prSet presAssocID="{737069CB-41C6-40C9-947D-22986A453186}" presName="accentRepeatNode" presStyleLbl="solidFgAcc1" presStyleIdx="0" presStyleCnt="4"/>
      <dgm:spPr/>
    </dgm:pt>
    <dgm:pt modelId="{897C9CA3-C172-4C9B-9FB3-C896A53C1066}" type="pres">
      <dgm:prSet presAssocID="{67828CE5-48A2-41EB-A5F6-3ECCA762CB4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1078EEB-0C3E-46DD-A2A1-D2E8F74B1BC3}" type="pres">
      <dgm:prSet presAssocID="{67828CE5-48A2-41EB-A5F6-3ECCA762CB4C}" presName="accent_2" presStyleCnt="0"/>
      <dgm:spPr/>
    </dgm:pt>
    <dgm:pt modelId="{77C541FC-1512-4E44-8731-08C4D27DDA33}" type="pres">
      <dgm:prSet presAssocID="{67828CE5-48A2-41EB-A5F6-3ECCA762CB4C}" presName="accentRepeatNode" presStyleLbl="solidFgAcc1" presStyleIdx="1" presStyleCnt="4"/>
      <dgm:spPr/>
    </dgm:pt>
    <dgm:pt modelId="{A7D4EF17-AF13-4749-A937-9B4D41E6B87C}" type="pres">
      <dgm:prSet presAssocID="{DCD6900D-DC82-44E2-907C-BF3DEA1CF9C8}" presName="text_3" presStyleLbl="node1" presStyleIdx="2" presStyleCnt="4" custLinFactNeighborX="635" custLinFactNeighborY="6311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D902EA1-7ACE-452B-9FC7-AB5885A60CED}" type="pres">
      <dgm:prSet presAssocID="{DCD6900D-DC82-44E2-907C-BF3DEA1CF9C8}" presName="accent_3" presStyleCnt="0"/>
      <dgm:spPr/>
    </dgm:pt>
    <dgm:pt modelId="{9719BA85-BF0E-47F7-A721-995E2FF0224B}" type="pres">
      <dgm:prSet presAssocID="{DCD6900D-DC82-44E2-907C-BF3DEA1CF9C8}" presName="accentRepeatNode" presStyleLbl="solidFgAcc1" presStyleIdx="2" presStyleCnt="4"/>
      <dgm:spPr/>
    </dgm:pt>
    <dgm:pt modelId="{34A328F5-5D56-47C6-BFEE-22CF0A478FFB}" type="pres">
      <dgm:prSet presAssocID="{267B4ABB-5ADE-4183-AF18-1998890F806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624ED994-D4EE-4E89-AB1C-974252F64A42}" type="pres">
      <dgm:prSet presAssocID="{267B4ABB-5ADE-4183-AF18-1998890F806A}" presName="accent_4" presStyleCnt="0"/>
      <dgm:spPr/>
    </dgm:pt>
    <dgm:pt modelId="{7CAEB1B3-2AE6-49F7-BC49-C99683973853}" type="pres">
      <dgm:prSet presAssocID="{267B4ABB-5ADE-4183-AF18-1998890F806A}" presName="accentRepeatNode" presStyleLbl="solidFgAcc1" presStyleIdx="3" presStyleCnt="4"/>
      <dgm:spPr/>
    </dgm:pt>
  </dgm:ptLst>
  <dgm:cxnLst>
    <dgm:cxn modelId="{000C3A73-C2AB-4476-AF62-DD1B3EC1F488}" type="presOf" srcId="{1CDA44A4-0DE5-40B4-8AC6-81AF2EBB71E3}" destId="{A3D2EB73-6317-4035-8540-7D7FB52C1BFA}" srcOrd="0" destOrd="0" presId="urn:microsoft.com/office/officeart/2008/layout/VerticalCurvedList"/>
    <dgm:cxn modelId="{62D9179B-8B91-4790-A0CC-180DE4FD5FD9}" type="presOf" srcId="{67828CE5-48A2-41EB-A5F6-3ECCA762CB4C}" destId="{897C9CA3-C172-4C9B-9FB3-C896A53C1066}" srcOrd="0" destOrd="0" presId="urn:microsoft.com/office/officeart/2008/layout/VerticalCurvedList"/>
    <dgm:cxn modelId="{8AC778B7-4A37-49A4-A620-3F6FD03E6137}" type="presOf" srcId="{737069CB-41C6-40C9-947D-22986A453186}" destId="{91201B5D-C969-4907-A960-D864D358D898}" srcOrd="0" destOrd="0" presId="urn:microsoft.com/office/officeart/2008/layout/VerticalCurvedList"/>
    <dgm:cxn modelId="{9A9693B1-3A53-4759-A8AC-D2B6AB0ABAC0}" type="presOf" srcId="{267B4ABB-5ADE-4183-AF18-1998890F806A}" destId="{34A328F5-5D56-47C6-BFEE-22CF0A478FFB}" srcOrd="0" destOrd="0" presId="urn:microsoft.com/office/officeart/2008/layout/VerticalCurvedList"/>
    <dgm:cxn modelId="{2FA9B42B-BF3F-4BAD-A341-FB62F5934DC1}" type="presOf" srcId="{DCD6900D-DC82-44E2-907C-BF3DEA1CF9C8}" destId="{A7D4EF17-AF13-4749-A937-9B4D41E6B87C}" srcOrd="0" destOrd="0" presId="urn:microsoft.com/office/officeart/2008/layout/VerticalCurvedList"/>
    <dgm:cxn modelId="{6AD0F139-FD4B-449C-9BF2-AE330528A3E9}" srcId="{E2C9F037-FE6A-4292-840A-18589993EED2}" destId="{267B4ABB-5ADE-4183-AF18-1998890F806A}" srcOrd="3" destOrd="0" parTransId="{5A6D19BD-4A01-4AEA-A87A-786940449ED5}" sibTransId="{F2A4B289-69F5-439B-8DCD-927647940F20}"/>
    <dgm:cxn modelId="{DCD0E480-527D-44F3-ABB5-A185614E42AC}" srcId="{E2C9F037-FE6A-4292-840A-18589993EED2}" destId="{737069CB-41C6-40C9-947D-22986A453186}" srcOrd="0" destOrd="0" parTransId="{C07E9965-DC5B-4E71-89D4-06F3B1B45AE2}" sibTransId="{1CDA44A4-0DE5-40B4-8AC6-81AF2EBB71E3}"/>
    <dgm:cxn modelId="{987282EE-319B-48D5-87E4-04CEFCF46EC7}" srcId="{E2C9F037-FE6A-4292-840A-18589993EED2}" destId="{67828CE5-48A2-41EB-A5F6-3ECCA762CB4C}" srcOrd="1" destOrd="0" parTransId="{30C9EC7E-0E77-4326-8A3A-88C551983E50}" sibTransId="{1EEEC95D-CBA7-4E5A-8131-C6194A0C2DB8}"/>
    <dgm:cxn modelId="{025537A6-947A-4593-AA67-B4C82EB7B892}" type="presOf" srcId="{E2C9F037-FE6A-4292-840A-18589993EED2}" destId="{FC72C3E8-9C09-4292-9A17-6E4F588CD49C}" srcOrd="0" destOrd="0" presId="urn:microsoft.com/office/officeart/2008/layout/VerticalCurvedList"/>
    <dgm:cxn modelId="{2E2ABD8F-2084-4232-8259-B6E5AAC59C2C}" srcId="{E2C9F037-FE6A-4292-840A-18589993EED2}" destId="{DCD6900D-DC82-44E2-907C-BF3DEA1CF9C8}" srcOrd="2" destOrd="0" parTransId="{D728D569-967A-4C49-8DDE-BAAF2B0E5B37}" sibTransId="{1AC5FDE0-B9FA-4D66-B462-FEE0B14E26E6}"/>
    <dgm:cxn modelId="{66AF1A4F-668C-489E-B421-46AD3F0C1837}" type="presParOf" srcId="{FC72C3E8-9C09-4292-9A17-6E4F588CD49C}" destId="{F3C69C12-6239-49DC-A295-BCB8304A980A}" srcOrd="0" destOrd="0" presId="urn:microsoft.com/office/officeart/2008/layout/VerticalCurvedList"/>
    <dgm:cxn modelId="{027154EB-2EA2-449D-A5FB-A3C5BD9B5134}" type="presParOf" srcId="{F3C69C12-6239-49DC-A295-BCB8304A980A}" destId="{24598DBF-31B3-4A7A-8AA5-251C625A80C7}" srcOrd="0" destOrd="0" presId="urn:microsoft.com/office/officeart/2008/layout/VerticalCurvedList"/>
    <dgm:cxn modelId="{75184980-624D-4EDB-8B60-CEED1A02A021}" type="presParOf" srcId="{24598DBF-31B3-4A7A-8AA5-251C625A80C7}" destId="{BA11E070-939D-4149-A144-64D0DDEAC629}" srcOrd="0" destOrd="0" presId="urn:microsoft.com/office/officeart/2008/layout/VerticalCurvedList"/>
    <dgm:cxn modelId="{28BB1766-FBEA-4529-84DD-BE15690BD85C}" type="presParOf" srcId="{24598DBF-31B3-4A7A-8AA5-251C625A80C7}" destId="{A3D2EB73-6317-4035-8540-7D7FB52C1BFA}" srcOrd="1" destOrd="0" presId="urn:microsoft.com/office/officeart/2008/layout/VerticalCurvedList"/>
    <dgm:cxn modelId="{2D3B6D1C-C18A-4CF2-82CC-71F75120AFFD}" type="presParOf" srcId="{24598DBF-31B3-4A7A-8AA5-251C625A80C7}" destId="{F7545FEE-517A-4A5B-BE33-932AD1A60D24}" srcOrd="2" destOrd="0" presId="urn:microsoft.com/office/officeart/2008/layout/VerticalCurvedList"/>
    <dgm:cxn modelId="{9906AC57-83A8-43D3-83AF-DF84C823FBA9}" type="presParOf" srcId="{24598DBF-31B3-4A7A-8AA5-251C625A80C7}" destId="{7A8F4000-891A-406D-B597-9237B621F926}" srcOrd="3" destOrd="0" presId="urn:microsoft.com/office/officeart/2008/layout/VerticalCurvedList"/>
    <dgm:cxn modelId="{E24A12A5-A818-4093-83EC-2968EBBE61EC}" type="presParOf" srcId="{F3C69C12-6239-49DC-A295-BCB8304A980A}" destId="{91201B5D-C969-4907-A960-D864D358D898}" srcOrd="1" destOrd="0" presId="urn:microsoft.com/office/officeart/2008/layout/VerticalCurvedList"/>
    <dgm:cxn modelId="{D8D7E7EB-CFC2-4FBC-8167-0793DDA1AD7F}" type="presParOf" srcId="{F3C69C12-6239-49DC-A295-BCB8304A980A}" destId="{45FAE651-6FA1-407E-A988-B72A49D45A63}" srcOrd="2" destOrd="0" presId="urn:microsoft.com/office/officeart/2008/layout/VerticalCurvedList"/>
    <dgm:cxn modelId="{34FB63D9-DD1A-4B6A-8F16-6694915534E8}" type="presParOf" srcId="{45FAE651-6FA1-407E-A988-B72A49D45A63}" destId="{68745E51-0345-4658-A7A4-B1F4C3EFB484}" srcOrd="0" destOrd="0" presId="urn:microsoft.com/office/officeart/2008/layout/VerticalCurvedList"/>
    <dgm:cxn modelId="{A436F519-68DB-446E-AA94-D8AFA83AA234}" type="presParOf" srcId="{F3C69C12-6239-49DC-A295-BCB8304A980A}" destId="{897C9CA3-C172-4C9B-9FB3-C896A53C1066}" srcOrd="3" destOrd="0" presId="urn:microsoft.com/office/officeart/2008/layout/VerticalCurvedList"/>
    <dgm:cxn modelId="{DABDE11A-5BCF-416F-8CCA-5984328E8D04}" type="presParOf" srcId="{F3C69C12-6239-49DC-A295-BCB8304A980A}" destId="{E1078EEB-0C3E-46DD-A2A1-D2E8F74B1BC3}" srcOrd="4" destOrd="0" presId="urn:microsoft.com/office/officeart/2008/layout/VerticalCurvedList"/>
    <dgm:cxn modelId="{3A249475-873A-4A5B-8C83-BFFADCBFCC98}" type="presParOf" srcId="{E1078EEB-0C3E-46DD-A2A1-D2E8F74B1BC3}" destId="{77C541FC-1512-4E44-8731-08C4D27DDA33}" srcOrd="0" destOrd="0" presId="urn:microsoft.com/office/officeart/2008/layout/VerticalCurvedList"/>
    <dgm:cxn modelId="{E9981BB3-5DAB-44DB-8504-E4E0435D9BAD}" type="presParOf" srcId="{F3C69C12-6239-49DC-A295-BCB8304A980A}" destId="{A7D4EF17-AF13-4749-A937-9B4D41E6B87C}" srcOrd="5" destOrd="0" presId="urn:microsoft.com/office/officeart/2008/layout/VerticalCurvedList"/>
    <dgm:cxn modelId="{2BA8FF35-92D2-4EC6-98A5-C112992AD23C}" type="presParOf" srcId="{F3C69C12-6239-49DC-A295-BCB8304A980A}" destId="{3D902EA1-7ACE-452B-9FC7-AB5885A60CED}" srcOrd="6" destOrd="0" presId="urn:microsoft.com/office/officeart/2008/layout/VerticalCurvedList"/>
    <dgm:cxn modelId="{FD0EC3AF-C682-44EB-95B5-8A76128BD7F8}" type="presParOf" srcId="{3D902EA1-7ACE-452B-9FC7-AB5885A60CED}" destId="{9719BA85-BF0E-47F7-A721-995E2FF0224B}" srcOrd="0" destOrd="0" presId="urn:microsoft.com/office/officeart/2008/layout/VerticalCurvedList"/>
    <dgm:cxn modelId="{0069733F-6C35-4F80-AA3D-0BBC49C81462}" type="presParOf" srcId="{F3C69C12-6239-49DC-A295-BCB8304A980A}" destId="{34A328F5-5D56-47C6-BFEE-22CF0A478FFB}" srcOrd="7" destOrd="0" presId="urn:microsoft.com/office/officeart/2008/layout/VerticalCurvedList"/>
    <dgm:cxn modelId="{1CD533B6-9289-4BC3-9CE2-B0F5A92D3E98}" type="presParOf" srcId="{F3C69C12-6239-49DC-A295-BCB8304A980A}" destId="{624ED994-D4EE-4E89-AB1C-974252F64A42}" srcOrd="8" destOrd="0" presId="urn:microsoft.com/office/officeart/2008/layout/VerticalCurvedList"/>
    <dgm:cxn modelId="{7408F803-6185-45DC-93D1-745E8B5A6D8A}" type="presParOf" srcId="{624ED994-D4EE-4E89-AB1C-974252F64A42}" destId="{7CAEB1B3-2AE6-49F7-BC49-C9968397385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2EB73-6317-4035-8540-7D7FB52C1BFA}">
      <dsp:nvSpPr>
        <dsp:cNvPr id="0" name=""/>
        <dsp:cNvSpPr/>
      </dsp:nvSpPr>
      <dsp:spPr>
        <a:xfrm>
          <a:off x="-5717046" y="-875089"/>
          <a:ext cx="6806515" cy="6806515"/>
        </a:xfrm>
        <a:prstGeom prst="blockArc">
          <a:avLst>
            <a:gd name="adj1" fmla="val 18900000"/>
            <a:gd name="adj2" fmla="val 2700000"/>
            <a:gd name="adj3" fmla="val 317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01B5D-C969-4907-A960-D864D358D898}">
      <dsp:nvSpPr>
        <dsp:cNvPr id="0" name=""/>
        <dsp:cNvSpPr/>
      </dsp:nvSpPr>
      <dsp:spPr>
        <a:xfrm>
          <a:off x="570283" y="388731"/>
          <a:ext cx="7135720" cy="7778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432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Bài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toán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kiến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trúc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tổ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chức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và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so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khớp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thông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tin</a:t>
          </a:r>
        </a:p>
      </dsp:txBody>
      <dsp:txXfrm>
        <a:off x="570283" y="388731"/>
        <a:ext cx="7135720" cy="777866"/>
      </dsp:txXfrm>
    </dsp:sp>
    <dsp:sp modelId="{68745E51-0345-4658-A7A4-B1F4C3EFB484}">
      <dsp:nvSpPr>
        <dsp:cNvPr id="0" name=""/>
        <dsp:cNvSpPr/>
      </dsp:nvSpPr>
      <dsp:spPr>
        <a:xfrm>
          <a:off x="84117" y="291497"/>
          <a:ext cx="972333" cy="972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C9CA3-C172-4C9B-9FB3-C896A53C1066}">
      <dsp:nvSpPr>
        <dsp:cNvPr id="0" name=""/>
        <dsp:cNvSpPr/>
      </dsp:nvSpPr>
      <dsp:spPr>
        <a:xfrm>
          <a:off x="1016252" y="1555733"/>
          <a:ext cx="6689751" cy="7778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432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Giải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quyết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bài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toán</a:t>
          </a:r>
          <a:endParaRPr lang="vi-VN" sz="27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1016252" y="1555733"/>
        <a:ext cx="6689751" cy="777866"/>
      </dsp:txXfrm>
    </dsp:sp>
    <dsp:sp modelId="{77C541FC-1512-4E44-8731-08C4D27DDA33}">
      <dsp:nvSpPr>
        <dsp:cNvPr id="0" name=""/>
        <dsp:cNvSpPr/>
      </dsp:nvSpPr>
      <dsp:spPr>
        <a:xfrm>
          <a:off x="530086" y="1458500"/>
          <a:ext cx="972333" cy="972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4EF17-AF13-4749-A937-9B4D41E6B87C}">
      <dsp:nvSpPr>
        <dsp:cNvPr id="0" name=""/>
        <dsp:cNvSpPr/>
      </dsp:nvSpPr>
      <dsp:spPr>
        <a:xfrm>
          <a:off x="1058732" y="2771826"/>
          <a:ext cx="6689751" cy="7778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432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JobZoom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framework</a:t>
          </a:r>
        </a:p>
      </dsp:txBody>
      <dsp:txXfrm>
        <a:off x="1058732" y="2771826"/>
        <a:ext cx="6689751" cy="777866"/>
      </dsp:txXfrm>
    </dsp:sp>
    <dsp:sp modelId="{9719BA85-BF0E-47F7-A721-995E2FF0224B}">
      <dsp:nvSpPr>
        <dsp:cNvPr id="0" name=""/>
        <dsp:cNvSpPr/>
      </dsp:nvSpPr>
      <dsp:spPr>
        <a:xfrm>
          <a:off x="530086" y="2625502"/>
          <a:ext cx="972333" cy="972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328F5-5D56-47C6-BFEE-22CF0A478FFB}">
      <dsp:nvSpPr>
        <dsp:cNvPr id="0" name=""/>
        <dsp:cNvSpPr/>
      </dsp:nvSpPr>
      <dsp:spPr>
        <a:xfrm>
          <a:off x="570283" y="3889738"/>
          <a:ext cx="7135720" cy="7778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432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Kết</a:t>
          </a:r>
          <a:r>
            <a:rPr lang="en-US" sz="2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700" kern="1200" dirty="0" err="1" smtClean="0">
              <a:latin typeface="Times New Roman" pitchFamily="18" charset="0"/>
              <a:cs typeface="Times New Roman" pitchFamily="18" charset="0"/>
            </a:rPr>
            <a:t>luận</a:t>
          </a:r>
          <a:endParaRPr lang="en-US" sz="2700" kern="1200" dirty="0" smtClean="0">
            <a:latin typeface="Times New Roman" pitchFamily="18" charset="0"/>
            <a:cs typeface="Times New Roman" pitchFamily="18" charset="0"/>
          </a:endParaRPr>
        </a:p>
      </dsp:txBody>
      <dsp:txXfrm>
        <a:off x="570283" y="3889738"/>
        <a:ext cx="7135720" cy="777866"/>
      </dsp:txXfrm>
    </dsp:sp>
    <dsp:sp modelId="{7CAEB1B3-2AE6-49F7-BC49-C99683973853}">
      <dsp:nvSpPr>
        <dsp:cNvPr id="0" name=""/>
        <dsp:cNvSpPr/>
      </dsp:nvSpPr>
      <dsp:spPr>
        <a:xfrm>
          <a:off x="84117" y="3792504"/>
          <a:ext cx="972333" cy="972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156EA-FEF9-40C4-8452-A54742E06326}" type="datetimeFigureOut">
              <a:rPr lang="vi-VN" smtClean="0"/>
              <a:t>06/01/2012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66FAC-3B5A-4E4F-A470-984EB4A2359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32704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1/6/2012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522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1: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2: 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3: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vi-VN" dirty="0" smtClean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6172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DB3AC4FF-7527-473D-9116-A78ACDB7B002}" type="datetime8">
              <a:rPr lang="en-US" smtClean="0"/>
              <a:t>1/6/2012 10:57 AM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40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AB1-22BE-421F-B0E2-B928CDA3ECB6}" type="datetime8">
              <a:rPr lang="en-US" smtClean="0">
                <a:solidFill>
                  <a:schemeClr val="tx2"/>
                </a:solidFill>
              </a:rPr>
              <a:t>1/6/2012 10:57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1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3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4"/>
            <a:ext cx="2209800" cy="365125"/>
          </a:xfrm>
        </p:spPr>
        <p:txBody>
          <a:bodyPr/>
          <a:lstStyle/>
          <a:p>
            <a:fld id="{6D467C43-AD5C-4448-BE18-C01A1123EB12}" type="datetime8">
              <a:rPr lang="en-US" smtClean="0">
                <a:solidFill>
                  <a:schemeClr val="tx2"/>
                </a:solidFill>
              </a:rPr>
              <a:t>1/6/2012 10:57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7" y="6248208"/>
            <a:ext cx="55734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7" y="2265476"/>
            <a:ext cx="7683913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2" y="4703875"/>
            <a:ext cx="7683914" cy="46325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51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4876802"/>
            <a:ext cx="7683914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27623" y="2431026"/>
            <a:ext cx="6994362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7626" y="4191004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49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2455049"/>
            <a:ext cx="6994362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4189146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4876802"/>
            <a:ext cx="7683914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34610911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2442177"/>
            <a:ext cx="6994362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4191004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4876802"/>
            <a:ext cx="7683914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20347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2442177"/>
            <a:ext cx="6994362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4191004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4876802"/>
            <a:ext cx="7683914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72287037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2442177"/>
            <a:ext cx="6994362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4191004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4876802"/>
            <a:ext cx="7683914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5040358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2442177"/>
            <a:ext cx="6994362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4191004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4876802"/>
            <a:ext cx="7683914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34881627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80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3780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background.wmf"/>
          <p:cNvPicPr>
            <a:picLocks noChangeAspect="1"/>
          </p:cNvPicPr>
          <p:nvPr userDrawn="1"/>
        </p:nvPicPr>
        <p:blipFill>
          <a:blip r:embed="rId2" cstate="print">
            <a:lum bright="20000" contrast="-40000"/>
          </a:blip>
          <a:srcRect/>
          <a:stretch>
            <a:fillRect/>
          </a:stretch>
        </p:blipFill>
        <p:spPr bwMode="auto">
          <a:xfrm>
            <a:off x="7092286" y="4293096"/>
            <a:ext cx="2407941" cy="25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9F14-9E1D-4A50-9760-EADEBCF8875A}" type="datetime8">
              <a:rPr lang="en-US" smtClean="0"/>
              <a:t>1/6/2012 10:57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799"/>
            <a:ext cx="8363938" cy="2000548"/>
          </a:xfrm>
        </p:spPr>
        <p:txBody>
          <a:bodyPr/>
          <a:lstStyle>
            <a:lvl1pPr marL="460375" indent="-460375">
              <a:buFontTx/>
              <a:buBlip>
                <a:blip r:embed="rId3"/>
              </a:buBlip>
              <a:defRPr/>
            </a:lvl1pPr>
            <a:lvl2pPr marL="855663" indent="-395288">
              <a:buFontTx/>
              <a:buBlip>
                <a:blip r:embed="rId3"/>
              </a:buBlip>
              <a:defRPr/>
            </a:lvl2pPr>
            <a:lvl3pPr marL="1258888" indent="-403225">
              <a:buFontTx/>
              <a:buBlip>
                <a:blip r:embed="rId3"/>
              </a:buBlip>
              <a:defRPr/>
            </a:lvl3pPr>
            <a:lvl4pPr marL="1604963" indent="-346075">
              <a:buFontTx/>
              <a:buBlip>
                <a:blip r:embed="rId3"/>
              </a:buBlip>
              <a:defRPr/>
            </a:lvl4pPr>
            <a:lvl5pPr marL="1941513" indent="-336550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1560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447799"/>
            <a:ext cx="8363938" cy="2000548"/>
          </a:xfrm>
        </p:spPr>
        <p:txBody>
          <a:bodyPr/>
          <a:lstStyle>
            <a:lvl1pPr marL="460375" indent="-460375">
              <a:lnSpc>
                <a:spcPct val="90000"/>
              </a:lnSpc>
              <a:buFontTx/>
              <a:buBlip>
                <a:blip r:embed="rId2"/>
              </a:buBlip>
              <a:defRPr/>
            </a:lvl1pPr>
            <a:lvl2pPr marL="855663" indent="-395288"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 marL="1258888" indent="-403225"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 marL="1604963" indent="-346075"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 marL="1941513" indent="-336550"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8422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447801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25424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53785" indent="-288384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80447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447801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39976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61722" indent="-302936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65896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3539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065308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2133602"/>
            <a:ext cx="4114800" cy="1855893"/>
          </a:xfrm>
        </p:spPr>
        <p:txBody>
          <a:bodyPr/>
          <a:lstStyle>
            <a:lvl1pPr marL="281770" indent="-281770">
              <a:buFontTx/>
              <a:buBlip>
                <a:blip r:embed="rId2"/>
              </a:buBlip>
              <a:defRPr sz="2300"/>
            </a:lvl1pPr>
            <a:lvl2pPr marL="562218" indent="-265896">
              <a:buFontTx/>
              <a:buBlip>
                <a:blip r:embed="rId2"/>
              </a:buBlip>
              <a:defRPr sz="2000"/>
            </a:lvl2pPr>
            <a:lvl3pPr marL="813562" indent="-243407">
              <a:buFontTx/>
              <a:buBlip>
                <a:blip r:embed="rId2"/>
              </a:buBlip>
              <a:defRPr sz="1800"/>
            </a:lvl3pPr>
            <a:lvl4pPr marL="1050354" indent="-228856">
              <a:buFontTx/>
              <a:buBlip>
                <a:blip r:embed="rId2"/>
              </a:buBlip>
              <a:defRPr sz="1700"/>
            </a:lvl4pPr>
            <a:lvl5pPr marL="1279210" indent="-206367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1065308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2133603"/>
            <a:ext cx="4115872" cy="1855893"/>
          </a:xfrm>
        </p:spPr>
        <p:txBody>
          <a:bodyPr/>
          <a:lstStyle>
            <a:lvl1pPr marL="296321" indent="-296321">
              <a:buFontTx/>
              <a:buBlip>
                <a:blip r:embed="rId2"/>
              </a:buBlip>
              <a:defRPr sz="2300"/>
            </a:lvl1pPr>
            <a:lvl2pPr marL="570155" indent="-273833">
              <a:buFontTx/>
              <a:buBlip>
                <a:blip r:embed="rId2"/>
              </a:buBlip>
              <a:defRPr sz="2000"/>
            </a:lvl2pPr>
            <a:lvl3pPr marL="821499" indent="-244730">
              <a:buFontTx/>
              <a:buBlip>
                <a:blip r:embed="rId2"/>
              </a:buBlip>
              <a:defRPr sz="1800"/>
            </a:lvl3pPr>
            <a:lvl4pPr marL="1050354" indent="-236793">
              <a:buFontTx/>
              <a:buBlip>
                <a:blip r:embed="rId2"/>
              </a:buBlip>
              <a:defRPr sz="1700"/>
            </a:lvl4pPr>
            <a:lvl5pPr marL="1279210" indent="-220919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0421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139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2356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98768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WALKIN - Prints in GRAYSCALE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37241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3306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" y="6238879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020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743204"/>
            <a:ext cx="7123113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B6-BCF9-42D4-BCDC-9094FDF08539}" type="datetime8">
              <a:rPr lang="en-US" smtClean="0"/>
              <a:t>1/6/2012 10:57 AM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2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7" y="1828807"/>
            <a:ext cx="7681913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56" y="3576942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14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533407"/>
            <a:ext cx="7043208" cy="1523495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lang="en-US" sz="5500" b="0" kern="1200" cap="none" spc="-151" dirty="0">
                <a:ln w="3175">
                  <a:noFill/>
                </a:ln>
                <a:gradFill flip="none" rotWithShape="1">
                  <a:gsLst>
                    <a:gs pos="0">
                      <a:srgbClr val="FADF7A"/>
                    </a:gs>
                    <a:gs pos="21000">
                      <a:srgbClr val="F8B45A"/>
                    </a:gs>
                    <a:gs pos="59000">
                      <a:srgbClr val="F29000"/>
                    </a:gs>
                    <a:gs pos="80000">
                      <a:srgbClr val="C36405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1520" y="236220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4" y="5105407"/>
            <a:ext cx="8679127" cy="830997"/>
          </a:xfrm>
          <a:effectLst>
            <a:reflection blurRad="6350" stA="50000" endA="300" endPos="55000" dir="5400000" sy="-100000" algn="bl" rotWithShape="0"/>
          </a:effectLst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>
              <a:contourClr>
                <a:srgbClr val="F4A234"/>
              </a:contourClr>
            </a:sp3d>
          </a:bodyPr>
          <a:lstStyle>
            <a:lvl1pPr marL="0" indent="0" algn="r" defTabSz="912739" rtl="0" eaLnBrk="1" fontAlgn="base" hangingPunct="1">
              <a:lnSpc>
                <a:spcPct val="90000"/>
              </a:lnSpc>
              <a:spcBef>
                <a:spcPts val="768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Arial" pitchFamily="34" charset="0"/>
              <a:buNone/>
              <a:defRPr kumimoji="0" lang="en-US" sz="7200" b="1" i="0" u="none" strike="noStrike" kern="1200" cap="none" spc="2200" normalizeH="0" baseline="0" noProof="0" dirty="0" smtClean="0">
                <a:ln w="11430"/>
                <a:gradFill>
                  <a:gsLst>
                    <a:gs pos="0">
                      <a:srgbClr val="FFFFFF"/>
                    </a:gs>
                    <a:gs pos="100000">
                      <a:srgbClr val="D2E7F2"/>
                    </a:gs>
                  </a:gsLst>
                  <a:lin ang="5400000" scaled="0"/>
                </a:gradFill>
                <a:effectLst>
                  <a:outerShdw dist="203200" dir="8580000" sx="102000" sy="102000" algn="tr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Segoe Condensed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32643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9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0453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2881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27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1" y="1411559"/>
            <a:ext cx="4114800" cy="2163669"/>
          </a:xfrm>
        </p:spPr>
        <p:txBody>
          <a:bodyPr/>
          <a:lstStyle>
            <a:lvl1pPr marL="339962" indent="-339962">
              <a:lnSpc>
                <a:spcPct val="90000"/>
              </a:lnSpc>
              <a:defRPr sz="2800"/>
            </a:lvl1pPr>
            <a:lvl2pPr marL="673310" indent="-325411">
              <a:lnSpc>
                <a:spcPct val="90000"/>
              </a:lnSpc>
              <a:defRPr sz="2400"/>
            </a:lvl2pPr>
            <a:lvl3pPr marL="953745" indent="-288372">
              <a:lnSpc>
                <a:spcPct val="90000"/>
              </a:lnSpc>
              <a:defRPr sz="2000"/>
            </a:lvl3pPr>
            <a:lvl4pPr marL="1227566" indent="-273821">
              <a:lnSpc>
                <a:spcPct val="90000"/>
              </a:lnSpc>
              <a:defRPr sz="1900"/>
            </a:lvl4pPr>
            <a:lvl5pPr marL="1515939" indent="-28043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1559"/>
            <a:ext cx="4114800" cy="2163669"/>
          </a:xfrm>
        </p:spPr>
        <p:txBody>
          <a:bodyPr/>
          <a:lstStyle>
            <a:lvl1pPr marL="347899" indent="-347899">
              <a:lnSpc>
                <a:spcPct val="90000"/>
              </a:lnSpc>
              <a:defRPr sz="2800"/>
            </a:lvl1pPr>
            <a:lvl2pPr marL="673310" indent="-339962">
              <a:lnSpc>
                <a:spcPct val="90000"/>
              </a:lnSpc>
              <a:defRPr sz="2400"/>
            </a:lvl2pPr>
            <a:lvl3pPr marL="961682" indent="-302923">
              <a:lnSpc>
                <a:spcPct val="90000"/>
              </a:lnSpc>
              <a:defRPr sz="2000"/>
            </a:lvl3pPr>
            <a:lvl4pPr marL="1227566" indent="-265885">
              <a:lnSpc>
                <a:spcPct val="90000"/>
              </a:lnSpc>
              <a:defRPr sz="1900"/>
            </a:lvl4pPr>
            <a:lvl5pPr marL="1515939" indent="-27382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50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069928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1" y="2174877"/>
            <a:ext cx="4114800" cy="1554272"/>
          </a:xfrm>
        </p:spPr>
        <p:txBody>
          <a:bodyPr/>
          <a:lstStyle>
            <a:lvl1pPr marL="281759" indent="-281759">
              <a:defRPr sz="2300"/>
            </a:lvl1pPr>
            <a:lvl2pPr marL="562195" indent="-265885">
              <a:defRPr sz="2000"/>
            </a:lvl2pPr>
            <a:lvl3pPr marL="813528" indent="-243397">
              <a:defRPr sz="1900"/>
            </a:lvl3pPr>
            <a:lvl4pPr marL="1050311" indent="-228847">
              <a:defRPr sz="1700"/>
            </a:lvl4pPr>
            <a:lvl5pPr marL="1279156" indent="-20635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8" y="1069928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7"/>
            <a:ext cx="4117974" cy="1554272"/>
          </a:xfrm>
        </p:spPr>
        <p:txBody>
          <a:bodyPr/>
          <a:lstStyle>
            <a:lvl1pPr marL="296308" indent="-296308">
              <a:defRPr sz="2300"/>
            </a:lvl1pPr>
            <a:lvl2pPr marL="570131" indent="-273821">
              <a:defRPr sz="2000"/>
            </a:lvl2pPr>
            <a:lvl3pPr marL="821464" indent="-244720">
              <a:defRPr sz="1900"/>
            </a:lvl3pPr>
            <a:lvl4pPr marL="1050311" indent="-236783">
              <a:defRPr sz="1700"/>
            </a:lvl4pPr>
            <a:lvl5pPr marL="1279156" indent="-22090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9194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83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819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yste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3" y="6282054"/>
            <a:ext cx="1229995" cy="3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92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9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27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3B0C4B6-2525-4AE6-B3C3-55AC237D96E5}" type="datetime8">
              <a:rPr lang="en-US" smtClean="0"/>
              <a:t>1/6/2012 10:57 AM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9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" y="6238880"/>
            <a:ext cx="9144001" cy="619125"/>
          </a:xfrm>
          <a:solidFill>
            <a:srgbClr val="FFFF99"/>
          </a:solidFill>
        </p:spPr>
        <p:txBody>
          <a:bodyPr wrap="square" lIns="152388" tIns="76193" rIns="152388" bIns="76193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Segoe Semibol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39233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808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6413687"/>
            <a:ext cx="9144095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360408"/>
            <a:ext cx="8363938" cy="553998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966579"/>
            <a:ext cx="8355363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8" y="3390900"/>
            <a:ext cx="1669215" cy="7620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2" y="651808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2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861"/>
            <a:ext cx="9144095" cy="6856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360410"/>
            <a:ext cx="8363938" cy="664797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3" y="966579"/>
            <a:ext cx="8349647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2" y="651808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55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440" y="1447804"/>
            <a:ext cx="8363937" cy="15234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6000" spc="-200" baseline="0"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440" y="4343403"/>
            <a:ext cx="8363937" cy="46325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spc="-50" baseline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26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6412258"/>
            <a:ext cx="1566560" cy="3339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1585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3"/>
            <a:ext cx="8363938" cy="6647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80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82763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447800"/>
            <a:ext cx="8363938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814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447800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447800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4693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065308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2133602"/>
            <a:ext cx="4114800" cy="1855893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1065308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2133603"/>
            <a:ext cx="4115872" cy="1855893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3394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5906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3"/>
            <a:ext cx="8153400" cy="869951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0884233-0FCF-49FD-96DF-1DAAE5FB8E5F}" type="datetime8">
              <a:rPr lang="en-US" smtClean="0"/>
              <a:t>1/6/2012 10:57 AM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>
            <a:spLocks/>
          </p:cNvSpPr>
          <p:nvPr/>
        </p:nvSpPr>
        <p:spPr>
          <a:xfrm>
            <a:off x="95275" y="6400807"/>
            <a:ext cx="2132964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defTabSz="1218836">
              <a:defRPr/>
            </a:pPr>
            <a:fld id="{ACC6DABA-E178-49C8-B135-4378B6D3DD69}" type="slidenum">
              <a:rPr lang="en-US" sz="1900" smtClean="0">
                <a:solidFill>
                  <a:srgbClr val="FFFFFF">
                    <a:tint val="75000"/>
                  </a:srgbClr>
                </a:solidFill>
              </a:rPr>
              <a:pPr algn="l" defTabSz="1218836">
                <a:defRPr/>
              </a:pPr>
              <a:t>‹#›</a:t>
            </a:fld>
            <a:endParaRPr lang="en-US" sz="1900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6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495" y="298931"/>
            <a:ext cx="8375946" cy="664797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ndy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4946" y="1134042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5" descr="C:\Users\v-lijohn\Desktop\WinAzure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89" y="6557827"/>
            <a:ext cx="1623848" cy="25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62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420813"/>
            <a:ext cx="9144000" cy="22098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12" tIns="45707" rIns="91412" bIns="45707" numCol="1" rtlCol="0" anchor="ctr" anchorCtr="0" compatLnSpc="1">
            <a:prstTxWarp prst="textNoShape">
              <a:avLst/>
            </a:prstTxWarp>
          </a:bodyPr>
          <a:lstStyle/>
          <a:p>
            <a:pPr algn="ctr" defTabSz="913871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60" y="4121811"/>
            <a:ext cx="7681913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970" y="1763978"/>
            <a:ext cx="7681913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67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4822" y="787035"/>
            <a:ext cx="9163056" cy="3299199"/>
            <a:chOff x="-206376" y="787026"/>
            <a:chExt cx="12214227" cy="3299199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0" y="1420813"/>
              <a:ext cx="11582400" cy="22098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grpSp>
          <p:nvGrpSpPr>
            <p:cNvPr id="4" name="Group 3"/>
            <p:cNvGrpSpPr/>
            <p:nvPr userDrawn="1"/>
          </p:nvGrpSpPr>
          <p:grpSpPr>
            <a:xfrm>
              <a:off x="11112501" y="787026"/>
              <a:ext cx="895350" cy="827836"/>
              <a:chOff x="10736263" y="596900"/>
              <a:chExt cx="1368424" cy="1265238"/>
            </a:xfrm>
          </p:grpSpPr>
          <p:sp>
            <p:nvSpPr>
              <p:cNvPr id="6" name="Rectangle 5"/>
              <p:cNvSpPr/>
              <p:nvPr userDrawn="1"/>
            </p:nvSpPr>
            <p:spPr bwMode="auto">
              <a:xfrm>
                <a:off x="11109325" y="947738"/>
                <a:ext cx="914400" cy="914400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9" name="Rectangle 8"/>
              <p:cNvSpPr/>
              <p:nvPr userDrawn="1"/>
            </p:nvSpPr>
            <p:spPr bwMode="auto">
              <a:xfrm>
                <a:off x="11699874" y="866775"/>
                <a:ext cx="404813" cy="404813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10" name="Rectangle 9"/>
              <p:cNvSpPr/>
              <p:nvPr userDrawn="1"/>
            </p:nvSpPr>
            <p:spPr bwMode="auto">
              <a:xfrm>
                <a:off x="10736263" y="596900"/>
                <a:ext cx="460375" cy="460375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</p:grpSp>
        <p:sp>
          <p:nvSpPr>
            <p:cNvPr id="11" name="Rectangle 10"/>
            <p:cNvSpPr/>
            <p:nvPr userDrawn="1"/>
          </p:nvSpPr>
          <p:spPr bwMode="auto">
            <a:xfrm>
              <a:off x="-206376" y="3322638"/>
              <a:ext cx="511176" cy="511176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 bwMode="auto">
            <a:xfrm>
              <a:off x="331787" y="3870324"/>
              <a:ext cx="215901" cy="21590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753" y="1763977"/>
            <a:ext cx="7681532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5" y="4121811"/>
            <a:ext cx="6994950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0048" y="5569031"/>
            <a:ext cx="8026903" cy="1107996"/>
          </a:xfrm>
        </p:spPr>
        <p:txBody>
          <a:bodyPr anchor="t" anchorCtr="0">
            <a:sp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8000" b="1" i="0" u="none" strike="noStrike" kern="1200" cap="none" spc="-643" normalizeH="0" baseline="0" noProof="0" dirty="0" smtClean="0">
                <a:ln w="11430"/>
                <a:gradFill>
                  <a:gsLst>
                    <a:gs pos="0">
                      <a:schemeClr val="tx1">
                        <a:alpha val="20000"/>
                      </a:schemeClr>
                    </a:gs>
                    <a:gs pos="28000">
                      <a:schemeClr val="tx1">
                        <a:alpha val="86000"/>
                      </a:schemeClr>
                    </a:gs>
                    <a:gs pos="8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pic>
        <p:nvPicPr>
          <p:cNvPr id="13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7681" y="6293227"/>
            <a:ext cx="1829069" cy="389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157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444627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983940" y="859813"/>
            <a:ext cx="1160060" cy="177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 defTabSz="914211"/>
            <a:endParaRPr lang="en-US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536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444627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22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444627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31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444627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4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444637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444637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7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444637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444637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195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A36DC-A6B9-49A0-8592-C10893892C73}" type="datetime8">
              <a:rPr lang="en-US" smtClean="0"/>
              <a:t>1/6/2012 10:57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110078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2210351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7" y="110078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2210351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0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110078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2210351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7" y="110078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2210351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47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52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06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69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397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3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33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3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" y="6238879"/>
            <a:ext cx="9144001" cy="619125"/>
          </a:xfrm>
          <a:solidFill>
            <a:srgbClr val="FFFF99"/>
          </a:solidFill>
        </p:spPr>
        <p:txBody>
          <a:bodyPr wrap="square" lIns="152355" tIns="76173" rIns="152355" bIns="76173" anchor="b" anchorCtr="0">
            <a:noAutofit/>
          </a:bodyPr>
          <a:lstStyle>
            <a:lvl1pPr algn="r">
              <a:buFont typeface="Arial" pitchFamily="34" charset="0"/>
              <a:buNone/>
              <a:defRPr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348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55" y="1050411"/>
            <a:ext cx="8229557" cy="2000548"/>
          </a:xfrm>
        </p:spPr>
        <p:txBody>
          <a:bodyPr/>
          <a:lstStyle>
            <a:lvl1pPr marL="234890" indent="-234890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3489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(Archite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C:\Users\victor.melniciuc\Desktop\==Work\MCS BOM\ppt\JPEGs (ready)\MYM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5766" y="6344457"/>
            <a:ext cx="1886441" cy="176104"/>
          </a:xfrm>
          <a:prstGeom prst="rect">
            <a:avLst/>
          </a:prstGeom>
          <a:noFill/>
        </p:spPr>
      </p:pic>
      <p:pic>
        <p:nvPicPr>
          <p:cNvPr id="9" name="Picture 3" descr="C:\Users\victor.melniciuc\Desktop\==Work\MCS BOM\assets\FAN2008058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95" y="1005280"/>
            <a:ext cx="4400506" cy="5852723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 bwMode="auto">
          <a:xfrm>
            <a:off x="4743494" y="0"/>
            <a:ext cx="2858244" cy="3733800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1005279"/>
            <a:ext cx="9144000" cy="914400"/>
          </a:xfrm>
          <a:prstGeom prst="rect">
            <a:avLst/>
          </a:prstGeom>
          <a:solidFill>
            <a:srgbClr val="595959">
              <a:alpha val="5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13293" y="1195352"/>
            <a:ext cx="3887212" cy="555627"/>
          </a:xfrm>
        </p:spPr>
        <p:txBody>
          <a:bodyPr anchor="t" anchorCtr="0">
            <a:noAutofit/>
          </a:bodyPr>
          <a:lstStyle>
            <a:lvl1pPr algn="l">
              <a:lnSpc>
                <a:spcPts val="4799"/>
              </a:lnSpc>
              <a:defRPr sz="4700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3293" y="2130629"/>
            <a:ext cx="3887212" cy="492443"/>
          </a:xfrm>
        </p:spPr>
        <p:txBody>
          <a:bodyPr/>
          <a:lstStyle>
            <a:lvl1pPr marL="274272" marR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4"/>
              </a:buBlip>
              <a:defRPr>
                <a:solidFill>
                  <a:srgbClr val="595959"/>
                </a:solidFill>
                <a:latin typeface="+mn-lt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5pPr>
          </a:lstStyle>
          <a:p>
            <a:pPr marL="274272" marR="0" lvl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/>
            </a:pPr>
            <a:r>
              <a:rPr lang="en-US" dirty="0" smtClean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42168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CA07-655C-445C-9C09-8E6C2DF4CEC3}" type="datetime8">
              <a:rPr lang="en-US" smtClean="0"/>
              <a:t>1/6/2012 10:57 AM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6413687"/>
            <a:ext cx="9144095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360410"/>
            <a:ext cx="8363938" cy="5539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929643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648742" y="1676403"/>
            <a:ext cx="7924800" cy="1708160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8" y="3390900"/>
            <a:ext cx="1669215" cy="7620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340752" y="651808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4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6413687"/>
            <a:ext cx="9144095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360410"/>
            <a:ext cx="8363938" cy="5539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929643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8" y="3390900"/>
            <a:ext cx="1669215" cy="7620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2" y="651808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0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861"/>
            <a:ext cx="9144095" cy="6856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360410"/>
            <a:ext cx="8363938" cy="5539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3" y="929643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340752" y="651808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48742" y="1676400"/>
            <a:ext cx="7924800" cy="1338828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 sz="16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3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" y="861"/>
            <a:ext cx="9141808" cy="6856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PT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389683" y="929643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3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861"/>
            <a:ext cx="9144095" cy="6856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360410"/>
            <a:ext cx="8363938" cy="5539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3" y="929643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2" y="651808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42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07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3"/>
            <a:ext cx="8077200" cy="869951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3B79E-6498-490A-A85A-E8302493EBB7}" type="datetime8">
              <a:rPr lang="en-US" smtClean="0"/>
              <a:t>1/6/2012 10:57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sm_boo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2652" y="1755648"/>
            <a:ext cx="1615307" cy="1688453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D73C48E5-5E3A-4FFD-8978-6ECFCE87ADA1}" type="datetime8">
              <a:rPr lang="en-US" smtClean="0"/>
              <a:t>1/6/2012 10:57 AM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9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8"/>
            <a:ext cx="4572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26.jpe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34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3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F22C6BFC-5BD2-47D8-BCF5-DCE34E7BADD8}" type="datetime8">
              <a:rPr lang="en-US" smtClean="0">
                <a:solidFill>
                  <a:schemeClr val="tx2"/>
                </a:solidFill>
              </a:rPr>
              <a:t>1/6/2012 10:57 AM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6" y="6248208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3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sz="4400" b="1" kern="1200" cap="all" spc="0">
          <a:ln w="0"/>
          <a:gradFill flip="none">
            <a:gsLst>
              <a:gs pos="0">
                <a:schemeClr val="accent1">
                  <a:tint val="75000"/>
                  <a:shade val="75000"/>
                  <a:satMod val="170000"/>
                </a:schemeClr>
              </a:gs>
              <a:gs pos="49000">
                <a:schemeClr val="accent1">
                  <a:tint val="88000"/>
                  <a:shade val="65000"/>
                  <a:satMod val="172000"/>
                </a:schemeClr>
              </a:gs>
              <a:gs pos="50000">
                <a:schemeClr val="accent1">
                  <a:shade val="65000"/>
                  <a:satMod val="130000"/>
                </a:schemeClr>
              </a:gs>
              <a:gs pos="92000">
                <a:schemeClr val="accent1">
                  <a:shade val="50000"/>
                  <a:satMod val="120000"/>
                </a:schemeClr>
              </a:gs>
              <a:gs pos="100000">
                <a:schemeClr val="accent1">
                  <a:shade val="48000"/>
                  <a:satMod val="120000"/>
                </a:schemeClr>
              </a:gs>
            </a:gsLst>
            <a:lin ang="5400000"/>
          </a:gradFill>
          <a:effectLst>
            <a:reflection blurRad="12700" stA="50000" endPos="50000" dist="5000" dir="5400000" sy="-100000" rotWithShape="0"/>
          </a:effectLst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0" y="144780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17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95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2882"/>
            <a:ext cx="8382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789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25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1" dirty="0" smtClean="0">
          <a:ln w="3175">
            <a:noFill/>
          </a:ln>
          <a:gradFill flip="none" rotWithShape="1">
            <a:gsLst>
              <a:gs pos="0">
                <a:srgbClr val="FADF7A"/>
              </a:gs>
              <a:gs pos="21000">
                <a:srgbClr val="F8B45A"/>
              </a:gs>
              <a:gs pos="59000">
                <a:srgbClr val="F29000"/>
              </a:gs>
              <a:gs pos="80000">
                <a:srgbClr val="C36405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59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61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36" indent="-344473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896" indent="-346061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432" indent="-336536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5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7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0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3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5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8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6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9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3"/>
            <a:ext cx="8363938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0" y="144780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6412258"/>
            <a:ext cx="1566560" cy="3339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3599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9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2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j-lt"/>
          <a:ea typeface="+mn-ea"/>
          <a:cs typeface="Arial" charset="0"/>
        </a:defRPr>
      </a:lvl1pPr>
    </p:titleStyle>
    <p:bodyStyle>
      <a:lvl1pPr marL="400050" indent="-4000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1pPr>
      <a:lvl2pPr marL="746125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2pPr>
      <a:lvl3pPr marL="1082675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3pPr>
      <a:lvl4pPr marL="1374775" indent="-29210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4pPr>
      <a:lvl5pPr marL="1660525" indent="-2857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7054" y="228609"/>
            <a:ext cx="837594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4" y="1444627"/>
            <a:ext cx="837594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00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35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13" dirty="0">
          <a:ln w="3175">
            <a:noFill/>
          </a:ln>
          <a:gradFill flip="none" rotWithShape="1">
            <a:gsLst>
              <a:gs pos="0">
                <a:schemeClr val="tx1"/>
              </a:gs>
              <a:gs pos="36000">
                <a:schemeClr val="tx1"/>
              </a:gs>
              <a:gs pos="86000">
                <a:schemeClr val="tx1">
                  <a:lumMod val="50000"/>
                </a:schemeClr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egoe UI" pitchFamily="34" charset="0"/>
          <a:ea typeface="+mn-ea"/>
          <a:cs typeface="Segoe UI" pitchFamily="34" charset="0"/>
        </a:defRPr>
      </a:lvl1pPr>
    </p:titleStyle>
    <p:bodyStyle>
      <a:lvl1pPr marL="457081" indent="-457081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84019" indent="-396779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8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576" indent="-358687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4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556" indent="-330120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030" indent="-322182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875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3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00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73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0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7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33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0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72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4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356623"/>
            <a:ext cx="8363938" cy="55399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685" y="1673359"/>
            <a:ext cx="8363937" cy="170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9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11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Verdana" pitchFamily="34" charset="0"/>
          <a:cs typeface="Verdana" pitchFamily="34" charset="0"/>
        </a:defRPr>
      </a:lvl1pPr>
    </p:titleStyle>
    <p:bodyStyle>
      <a:lvl1pPr marL="274272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1pPr>
      <a:lvl2pPr marL="548549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2pPr>
      <a:lvl3pPr marL="822823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19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3pPr>
      <a:lvl4pPr marL="1097097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4pPr>
      <a:lvl5pPr marL="1371371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5pPr>
      <a:lvl6pPr marL="2514083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85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92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97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1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6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3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9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4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gia.ucsb.edu/giscc/units/u051/u051.html" TargetMode="External"/><Relationship Id="rId2" Type="http://schemas.openxmlformats.org/officeDocument/2006/relationships/hyperlink" Target="http://www.ncgia.ucsb.edu/giscc/units/u051/figures/figure05.gif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wmf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Thuyết trình: 25 mins</a:t>
            </a:r>
          </a:p>
          <a:p>
            <a:pPr lvl="1"/>
            <a:r>
              <a:rPr lang="en-US" u="sng" smtClean="0"/>
              <a:t>Giới thiệu bài toán:</a:t>
            </a:r>
            <a:r>
              <a:rPr lang="en-US" smtClean="0"/>
              <a:t> 					</a:t>
            </a:r>
            <a:r>
              <a:rPr lang="en-US" b="1" smtClean="0">
                <a:solidFill>
                  <a:srgbClr val="FF0000"/>
                </a:solidFill>
              </a:rPr>
              <a:t>3’</a:t>
            </a:r>
          </a:p>
          <a:p>
            <a:pPr lvl="1"/>
            <a:r>
              <a:rPr lang="en-US" u="sng" smtClean="0"/>
              <a:t>Giải quyết bài toán:</a:t>
            </a:r>
            <a:r>
              <a:rPr lang="en-US" smtClean="0"/>
              <a:t>					</a:t>
            </a:r>
            <a:r>
              <a:rPr lang="en-US" b="1" smtClean="0">
                <a:solidFill>
                  <a:srgbClr val="FF0000"/>
                </a:solidFill>
              </a:rPr>
              <a:t>6’</a:t>
            </a:r>
          </a:p>
          <a:p>
            <a:pPr lvl="2"/>
            <a:r>
              <a:rPr lang="en-US" smtClean="0"/>
              <a:t>Tổ chức thông tin theo Hierarchy: 			</a:t>
            </a:r>
            <a:r>
              <a:rPr lang="en-US" i="1" smtClean="0"/>
              <a:t>2’</a:t>
            </a:r>
          </a:p>
          <a:p>
            <a:pPr lvl="2"/>
            <a:r>
              <a:rPr lang="en-US" smtClean="0"/>
              <a:t>So khớp thông tin: 					</a:t>
            </a:r>
            <a:r>
              <a:rPr lang="en-US" i="1" smtClean="0"/>
              <a:t>2’</a:t>
            </a:r>
          </a:p>
          <a:p>
            <a:pPr lvl="2"/>
            <a:r>
              <a:rPr lang="en-US" smtClean="0"/>
              <a:t>Ứng dụng Decision tree				</a:t>
            </a:r>
            <a:r>
              <a:rPr lang="en-US" i="1" smtClean="0"/>
              <a:t>2’</a:t>
            </a:r>
          </a:p>
          <a:p>
            <a:pPr lvl="1"/>
            <a:r>
              <a:rPr lang="en-US" u="sng" smtClean="0"/>
              <a:t>Giải pháp Job Zoom framework:</a:t>
            </a:r>
            <a:r>
              <a:rPr lang="en-US" smtClean="0"/>
              <a:t> 			</a:t>
            </a:r>
            <a:r>
              <a:rPr lang="en-US" b="1" smtClean="0">
                <a:solidFill>
                  <a:srgbClr val="FF0000"/>
                </a:solidFill>
              </a:rPr>
              <a:t>6’</a:t>
            </a:r>
          </a:p>
          <a:p>
            <a:pPr lvl="2"/>
            <a:r>
              <a:rPr lang="en-US" smtClean="0"/>
              <a:t>3 + 1 Vấn đề chính cần giải quyết JobZoom	</a:t>
            </a:r>
            <a:r>
              <a:rPr lang="en-US" i="1" smtClean="0"/>
              <a:t>1’</a:t>
            </a:r>
          </a:p>
          <a:p>
            <a:pPr lvl="2"/>
            <a:r>
              <a:rPr lang="en-US" smtClean="0"/>
              <a:t>Kiến trúc tổng quan					</a:t>
            </a:r>
            <a:r>
              <a:rPr lang="en-US" i="1" smtClean="0"/>
              <a:t>1’</a:t>
            </a:r>
          </a:p>
          <a:p>
            <a:pPr lvl="2"/>
            <a:r>
              <a:rPr lang="en-US" smtClean="0"/>
              <a:t>Tổ chức Tag &amp; Hierarchy &amp; mapping		</a:t>
            </a:r>
            <a:r>
              <a:rPr lang="en-US" i="1" smtClean="0"/>
              <a:t>1’</a:t>
            </a:r>
            <a:endParaRPr lang="en-US" smtClean="0"/>
          </a:p>
          <a:p>
            <a:pPr lvl="2"/>
            <a:r>
              <a:rPr lang="en-US" smtClean="0"/>
              <a:t>Matching tool						</a:t>
            </a:r>
            <a:r>
              <a:rPr lang="en-US" i="1" smtClean="0"/>
              <a:t>1’</a:t>
            </a:r>
            <a:endParaRPr lang="en-US" smtClean="0"/>
          </a:p>
          <a:p>
            <a:pPr lvl="2"/>
            <a:r>
              <a:rPr lang="en-US" smtClean="0"/>
              <a:t>Decision tree						2’</a:t>
            </a:r>
          </a:p>
          <a:p>
            <a:pPr lvl="1"/>
            <a:r>
              <a:rPr lang="en-US" u="sng" smtClean="0"/>
              <a:t>Demo</a:t>
            </a:r>
            <a:r>
              <a:rPr lang="en-US" smtClean="0"/>
              <a:t>							</a:t>
            </a:r>
            <a:r>
              <a:rPr lang="en-US" b="1" smtClean="0">
                <a:solidFill>
                  <a:srgbClr val="FF0000"/>
                </a:solidFill>
              </a:rPr>
              <a:t>8’</a:t>
            </a:r>
          </a:p>
          <a:p>
            <a:pPr lvl="1"/>
            <a:r>
              <a:rPr lang="en-US" u="sng" smtClean="0"/>
              <a:t>Đánh giá &amp; hướng phát triển</a:t>
            </a:r>
            <a:r>
              <a:rPr lang="en-US" smtClean="0"/>
              <a:t>			</a:t>
            </a:r>
            <a:r>
              <a:rPr lang="en-US" b="1" smtClean="0">
                <a:solidFill>
                  <a:srgbClr val="FF0000"/>
                </a:solidFill>
              </a:rPr>
              <a:t>2’</a:t>
            </a:r>
          </a:p>
          <a:p>
            <a:r>
              <a:rPr lang="en-US" smtClean="0">
                <a:solidFill>
                  <a:srgbClr val="FF0000"/>
                </a:solidFill>
              </a:rPr>
              <a:t>Q&amp;A: 20 mins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8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990600" y="1600200"/>
            <a:ext cx="8153400" cy="4495800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databases can be organized in different ways known as </a:t>
            </a:r>
            <a:r>
              <a:rPr lang="en-US" i="1"/>
              <a:t>database models</a:t>
            </a:r>
            <a:endParaRPr lang="en-US"/>
          </a:p>
          <a:p>
            <a:pPr lvl="1"/>
            <a:r>
              <a:rPr lang="en-US"/>
              <a:t>the three conventional database models are: </a:t>
            </a:r>
            <a:r>
              <a:rPr lang="en-US" i="1"/>
              <a:t>relational</a:t>
            </a:r>
            <a:r>
              <a:rPr lang="en-US"/>
              <a:t>, </a:t>
            </a:r>
            <a:r>
              <a:rPr lang="en-US" i="1"/>
              <a:t>network </a:t>
            </a:r>
            <a:r>
              <a:rPr lang="en-US"/>
              <a:t>and </a:t>
            </a:r>
            <a:r>
              <a:rPr lang="en-US" i="1"/>
              <a:t>hierarchical</a:t>
            </a:r>
            <a:endParaRPr lang="en-US"/>
          </a:p>
          <a:p>
            <a:pPr lvl="2"/>
            <a:r>
              <a:rPr lang="en-US"/>
              <a:t>relational --- data are organized by records in relations which resemble a table (</a:t>
            </a:r>
            <a:r>
              <a:rPr lang="en-US">
                <a:hlinkClick r:id="rId2"/>
              </a:rPr>
              <a:t>Figure 5a</a:t>
            </a:r>
            <a:r>
              <a:rPr lang="en-US"/>
              <a:t>) (See </a:t>
            </a:r>
            <a:r>
              <a:rPr lang="en-US">
                <a:hlinkClick r:id="rId3"/>
              </a:rPr>
              <a:t>Section 3.2.1</a:t>
            </a:r>
            <a:r>
              <a:rPr lang="en-US"/>
              <a:t> for further explanation)</a:t>
            </a:r>
          </a:p>
          <a:p>
            <a:pPr lvl="2"/>
            <a:r>
              <a:rPr lang="en-US"/>
              <a:t>network --- data are organized by records which are classified into record types, with 1:n pointers linking associated records (</a:t>
            </a:r>
            <a:r>
              <a:rPr lang="en-US">
                <a:hlinkClick r:id="rId2"/>
              </a:rPr>
              <a:t>Figure 5b</a:t>
            </a:r>
            <a:r>
              <a:rPr lang="en-US"/>
              <a:t>)</a:t>
            </a:r>
          </a:p>
          <a:p>
            <a:pPr lvl="2"/>
            <a:r>
              <a:rPr lang="en-US"/>
              <a:t>hierarchical --- data are organized by records on a parent-child one-to-many relations (</a:t>
            </a:r>
            <a:r>
              <a:rPr lang="en-US">
                <a:hlinkClick r:id="rId2"/>
              </a:rPr>
              <a:t>Figure 5c</a:t>
            </a:r>
            <a:r>
              <a:rPr lang="en-US"/>
              <a:t>)</a:t>
            </a:r>
          </a:p>
          <a:p>
            <a:pPr lvl="1"/>
            <a:r>
              <a:rPr lang="en-US"/>
              <a:t>the emerging database model is </a:t>
            </a:r>
            <a:r>
              <a:rPr lang="en-US" i="1"/>
              <a:t>object-oriented</a:t>
            </a:r>
            <a:endParaRPr lang="en-US"/>
          </a:p>
          <a:p>
            <a:pPr lvl="2"/>
            <a:r>
              <a:rPr lang="en-US"/>
              <a:t>data are uniquely identified as individual objects that are classified into object types or classes according to the characteristics (attributes and operations) of the object (</a:t>
            </a:r>
            <a:r>
              <a:rPr lang="en-US">
                <a:hlinkClick r:id="rId2"/>
              </a:rPr>
              <a:t>Figure 5d</a:t>
            </a:r>
            <a:r>
              <a:rPr lang="en-US"/>
              <a:t>) (See </a:t>
            </a:r>
            <a:r>
              <a:rPr lang="en-US">
                <a:hlinkClick r:id="rId3"/>
              </a:rPr>
              <a:t>Section 3.2.2</a:t>
            </a:r>
            <a:r>
              <a:rPr lang="en-US"/>
              <a:t> for further explanation)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8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GIẢI QUYẾT </a:t>
            </a:r>
            <a:r>
              <a:rPr lang="en-US" smtClean="0"/>
              <a:t>BÀI TOÁN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://www.google.com.vn/url?source=imglanding&amp;ct=img&amp;q=http://merlin2011graduates.com/blog/wp-content/uploads/2011/11/solution.png&amp;sa=X&amp;ei=aGr9Tu7MA8aSiQeNou2xAQ&amp;ved=0CAsQ8wc&amp;usg=AFQjCNGcOPplEFMSM8mg_N0VQ-_h29Js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1" y="2579419"/>
            <a:ext cx="9114971" cy="42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73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algn="ctr"/>
            <a:fld id="{1AD93096-5B34-4342-9326-69289CEAE4C2}" type="slidenum">
              <a:rPr lang="en-US" smtClean="0"/>
              <a:pPr algn="ctr"/>
              <a:t>12</a:t>
            </a:fld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6" y="1604964"/>
            <a:ext cx="54768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8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/>
              <a:t>Tag</a:t>
            </a:r>
            <a:endParaRPr lang="vi-VN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fld id="{1AD93096-5B34-4342-9326-69289CEAE4C2}" type="slidenum">
              <a:rPr lang="en-US" smtClean="0"/>
              <a:pPr algn="ctr"/>
              <a:t>13</a:t>
            </a:fld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98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/>
              <a:t>taxonomy</a:t>
            </a:r>
            <a:endParaRPr lang="vi-VN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fld id="{1AD93096-5B34-4342-9326-69289CEAE4C2}" type="slidenum">
              <a:rPr lang="en-US" smtClean="0"/>
              <a:pPr algn="ctr"/>
              <a:t>14</a:t>
            </a:fld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7"/>
            <a:ext cx="8028384" cy="3380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847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Giải</a:t>
            </a:r>
            <a:r>
              <a:rPr lang="en-US" sz="3600" dirty="0" smtClean="0"/>
              <a:t> </a:t>
            </a:r>
            <a:r>
              <a:rPr lang="en-US" sz="3600" dirty="0" err="1" smtClean="0"/>
              <a:t>pháp</a:t>
            </a:r>
            <a:r>
              <a:rPr lang="en-US" sz="3600" dirty="0" smtClean="0"/>
              <a:t> so </a:t>
            </a:r>
            <a:r>
              <a:rPr lang="en-US" sz="3600" dirty="0" err="1" smtClean="0"/>
              <a:t>khớp</a:t>
            </a:r>
            <a:r>
              <a:rPr lang="en-US" sz="3600" dirty="0" smtClean="0"/>
              <a:t> </a:t>
            </a:r>
            <a:r>
              <a:rPr lang="en-US" sz="3600" dirty="0" err="1" smtClean="0"/>
              <a:t>thông</a:t>
            </a:r>
            <a:r>
              <a:rPr lang="en-US" sz="3600" dirty="0" smtClean="0"/>
              <a:t> tin</a:t>
            </a:r>
            <a:endParaRPr lang="vi-VN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34" y="1668112"/>
            <a:ext cx="4833393" cy="518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24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Cây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42" y="2060848"/>
            <a:ext cx="5071823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926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0" y="1628800"/>
            <a:ext cx="4949506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Cây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8617" y="343424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Server</a:t>
            </a:r>
            <a:endParaRPr lang="vi-VN" dirty="0"/>
          </a:p>
        </p:txBody>
      </p:sp>
      <p:pic>
        <p:nvPicPr>
          <p:cNvPr id="7174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37" y="1912672"/>
            <a:ext cx="994281" cy="136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14648" y="3434238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Pivot Storage Server</a:t>
            </a:r>
            <a:endParaRPr lang="vi-VN" dirty="0"/>
          </a:p>
        </p:txBody>
      </p:sp>
      <p:pic>
        <p:nvPicPr>
          <p:cNvPr id="11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4" y="1912672"/>
            <a:ext cx="994281" cy="136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66555" y="3434238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 Services</a:t>
            </a:r>
            <a:endParaRPr lang="vi-VN" dirty="0"/>
          </a:p>
        </p:txBody>
      </p:sp>
      <p:pic>
        <p:nvPicPr>
          <p:cNvPr id="13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62" y="1912672"/>
            <a:ext cx="994281" cy="136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123728" y="2593687"/>
            <a:ext cx="1656184" cy="331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ight Arrow 14"/>
          <p:cNvSpPr/>
          <p:nvPr/>
        </p:nvSpPr>
        <p:spPr>
          <a:xfrm>
            <a:off x="5076056" y="2580771"/>
            <a:ext cx="1656184" cy="331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U-Turn Arrow 8"/>
          <p:cNvSpPr/>
          <p:nvPr/>
        </p:nvSpPr>
        <p:spPr>
          <a:xfrm rot="10800000">
            <a:off x="1224894" y="3803572"/>
            <a:ext cx="6148502" cy="633539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39" y="5013176"/>
            <a:ext cx="5316537" cy="112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51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25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2" grpId="0"/>
      <p:bldP spid="12" grpId="1"/>
      <p:bldP spid="7" grpId="0" animBg="1"/>
      <p:bldP spid="7" grpId="1" animBg="1"/>
      <p:bldP spid="15" grpId="0" animBg="1"/>
      <p:bldP spid="15" grpId="1" animBg="1"/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cổng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JobZoom</a:t>
            </a:r>
            <a:r>
              <a:rPr lang="en-US" dirty="0" smtClean="0"/>
              <a:t> framework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nói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.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JobZoom</a:t>
            </a:r>
            <a:r>
              <a:rPr lang="en-US" dirty="0" smtClean="0"/>
              <a:t> framework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00" t="16354" r="8923" b="16880"/>
          <a:stretch/>
        </p:blipFill>
        <p:spPr bwMode="auto">
          <a:xfrm>
            <a:off x="6156176" y="476675"/>
            <a:ext cx="2448272" cy="1420460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 descr="http://www.google.com.vn/url?source=imglanding&amp;ct=img&amp;q=http://www.newea.org/Portals/6/images/JobHunting_iStock_000005682045XSmall.jpg&amp;sa=X&amp;ei=BnP9TuaWCIaziQeLifitAQ&amp;ved=0CAwQ8wc&amp;usg=AFQjCNGWD101b2jPI-pOsxPMtfVMMGhSf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8"/>
          <a:stretch/>
        </p:blipFill>
        <p:spPr bwMode="auto">
          <a:xfrm>
            <a:off x="1410072" y="4287567"/>
            <a:ext cx="3810000" cy="254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3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2"/>
            <a:ext cx="8363938" cy="609398"/>
          </a:xfrm>
        </p:spPr>
        <p:txBody>
          <a:bodyPr/>
          <a:lstStyle/>
          <a:p>
            <a:r>
              <a:rPr lang="en-US" smtClean="0"/>
              <a:t>JobZoom giải quyết các vấn đề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436" y="1447799"/>
            <a:ext cx="8363938" cy="44319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87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" y="-27384"/>
            <a:ext cx="9179902" cy="60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0" y="2062155"/>
            <a:ext cx="9144000" cy="1879848"/>
          </a:xfrm>
        </p:spPr>
        <p:txBody>
          <a:bodyPr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kiến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trúc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cổng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việc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-5444" y="6069023"/>
            <a:ext cx="2201180" cy="685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07/01/2012</a:t>
            </a:r>
          </a:p>
        </p:txBody>
      </p:sp>
      <p:pic>
        <p:nvPicPr>
          <p:cNvPr id="6" name="Picture 5" descr="logoVNbottom.wmf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lum contrast="-40000"/>
          </a:blip>
          <a:stretch>
            <a:fillRect/>
          </a:stretch>
        </p:blipFill>
        <p:spPr>
          <a:xfrm>
            <a:off x="323529" y="305064"/>
            <a:ext cx="2520281" cy="1157237"/>
          </a:xfrm>
          <a:prstGeom prst="rect">
            <a:avLst/>
          </a:prstGeom>
        </p:spPr>
      </p:pic>
      <p:sp>
        <p:nvSpPr>
          <p:cNvPr id="5" name="Rectangle 1"/>
          <p:cNvSpPr txBox="1">
            <a:spLocks/>
          </p:cNvSpPr>
          <p:nvPr/>
        </p:nvSpPr>
        <p:spPr>
          <a:xfrm>
            <a:off x="2339752" y="6031543"/>
            <a:ext cx="4806752" cy="692696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KHOÁ LUẬN TỐT NGHIỆP</a:t>
            </a:r>
            <a:endParaRPr lang="en-US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1"/>
          <p:cNvSpPr txBox="1">
            <a:spLocks/>
          </p:cNvSpPr>
          <p:nvPr/>
        </p:nvSpPr>
        <p:spPr>
          <a:xfrm>
            <a:off x="0" y="4005064"/>
            <a:ext cx="9144000" cy="1879848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sz="4400" b="1" kern="1200" cap="all" spc="0" baseline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GIẢNG VIÊN HƯỚNG DẪN:	 TS. </a:t>
            </a:r>
            <a:r>
              <a:rPr lang="en-US" sz="2200" dirty="0" err="1" smtClean="0">
                <a:effectLst/>
              </a:rPr>
              <a:t>Trần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vũ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bình</a:t>
            </a:r>
            <a:endParaRPr lang="en-US" sz="22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</a:t>
            </a:r>
            <a:r>
              <a:rPr lang="en-US" sz="2200" dirty="0" err="1" smtClean="0">
                <a:effectLst/>
              </a:rPr>
              <a:t>Sinh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viên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thực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hiện</a:t>
            </a:r>
            <a:r>
              <a:rPr lang="en-US" sz="2200" dirty="0" smtClean="0">
                <a:effectLst/>
              </a:rPr>
              <a:t>:	</a:t>
            </a:r>
            <a:r>
              <a:rPr lang="en-US" sz="2200" dirty="0" err="1" smtClean="0">
                <a:effectLst/>
              </a:rPr>
              <a:t>lê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trung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hiếu</a:t>
            </a:r>
            <a:endParaRPr lang="en-US" sz="22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				</a:t>
            </a:r>
            <a:r>
              <a:rPr lang="en-US" sz="2200" dirty="0" err="1" smtClean="0">
                <a:effectLst/>
              </a:rPr>
              <a:t>Phùng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chí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nguyên</a:t>
            </a:r>
            <a:endParaRPr lang="en-US" sz="22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				</a:t>
            </a:r>
            <a:r>
              <a:rPr lang="en-US" sz="2200" dirty="0" err="1" smtClean="0">
                <a:effectLst/>
              </a:rPr>
              <a:t>Lê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dương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công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phúc</a:t>
            </a:r>
            <a:endParaRPr lang="en-US" sz="2200" dirty="0" smtClean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775" y="2602442"/>
            <a:ext cx="8153400" cy="2491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4613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72785" y="-337513"/>
            <a:ext cx="5183923" cy="9031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357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mapping</a:t>
            </a:r>
            <a:endParaRPr lang="vi-VN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fld id="{1AD93096-5B34-4342-9326-69289CEAE4C2}" type="slidenum">
              <a:rPr lang="en-US" smtClean="0"/>
              <a:pPr algn="ctr"/>
              <a:t>22</a:t>
            </a:fld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49558"/>
            <a:ext cx="4561790" cy="2697945"/>
          </a:xfrm>
          <a:prstGeom prst="rect">
            <a:avLst/>
          </a:prstGeom>
          <a:noFill/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350" y="1513812"/>
            <a:ext cx="6249058" cy="3486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353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Tổ</a:t>
            </a:r>
            <a:r>
              <a:rPr lang="en-US" sz="3600" dirty="0" smtClean="0"/>
              <a:t> </a:t>
            </a:r>
            <a:r>
              <a:rPr lang="en-US" sz="3600" dirty="0" err="1" smtClean="0"/>
              <a:t>chức</a:t>
            </a:r>
            <a:r>
              <a:rPr lang="en-US" sz="3600" dirty="0" smtClean="0"/>
              <a:t> </a:t>
            </a:r>
            <a:r>
              <a:rPr lang="en-US" sz="3600" dirty="0" err="1" smtClean="0"/>
              <a:t>và</a:t>
            </a:r>
            <a:r>
              <a:rPr lang="en-US" sz="3600" dirty="0" smtClean="0"/>
              <a:t> </a:t>
            </a:r>
            <a:r>
              <a:rPr lang="en-US" sz="3600" dirty="0" err="1" smtClean="0"/>
              <a:t>lưu</a:t>
            </a:r>
            <a:r>
              <a:rPr lang="en-US" sz="3600" dirty="0" smtClean="0"/>
              <a:t> </a:t>
            </a:r>
            <a:r>
              <a:rPr lang="en-US" sz="3600" dirty="0" err="1" smtClean="0"/>
              <a:t>trữ</a:t>
            </a:r>
            <a:r>
              <a:rPr lang="en-US" sz="3600" dirty="0" smtClean="0"/>
              <a:t> </a:t>
            </a:r>
            <a:r>
              <a:rPr lang="en-US" sz="3600" dirty="0" err="1" smtClean="0"/>
              <a:t>thông</a:t>
            </a:r>
            <a:r>
              <a:rPr lang="en-US" sz="3600" dirty="0" smtClean="0"/>
              <a:t> tin</a:t>
            </a:r>
            <a:endParaRPr lang="vi-VN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78133"/>
            <a:ext cx="8136904" cy="5279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48" y="4997539"/>
            <a:ext cx="721204" cy="72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9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 smtClean="0"/>
              <a:t>Hệ</a:t>
            </a:r>
            <a:r>
              <a:rPr lang="en-US" sz="2800" dirty="0" smtClean="0"/>
              <a:t> </a:t>
            </a:r>
            <a:r>
              <a:rPr lang="en-US" sz="2800" dirty="0" err="1" smtClean="0"/>
              <a:t>thống</a:t>
            </a:r>
            <a:r>
              <a:rPr lang="en-US" sz="2800" dirty="0" smtClean="0"/>
              <a:t> so </a:t>
            </a:r>
            <a:r>
              <a:rPr lang="en-US" sz="2800" dirty="0" err="1" smtClean="0"/>
              <a:t>khớp</a:t>
            </a:r>
            <a:r>
              <a:rPr lang="en-US" sz="2800" dirty="0" smtClean="0"/>
              <a:t> – matching tool</a:t>
            </a:r>
            <a:endParaRPr lang="vi-V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" y="-18466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06455"/>
              </p:ext>
            </p:extLst>
          </p:nvPr>
        </p:nvGraphicFramePr>
        <p:xfrm>
          <a:off x="2276475" y="1657349"/>
          <a:ext cx="4591050" cy="5200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Visio" r:id="rId3" imgW="5596684" imgH="6352347" progId="Visio.Drawing.11">
                  <p:embed/>
                </p:oleObj>
              </mc:Choice>
              <mc:Fallback>
                <p:oleObj name="Visio" r:id="rId3" imgW="5596684" imgH="635234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6475" y="1657349"/>
                        <a:ext cx="4591050" cy="52006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987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 mining engine</a:t>
            </a:r>
            <a:endParaRPr lang="vi-VN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628800"/>
            <a:ext cx="5184576" cy="4985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6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4" descr="http://www.google.com.vn/url?source=imglanding&amp;ct=img&amp;q=http://blog.cachinko.com/blog/wp-content/uploads/2011/01/21-networking-300x300.jpg&amp;sa=X&amp;ei=ynX9TqGeKYfUmAWc-Zi6Ag&amp;ved=0CAsQ8wc4Kw&amp;usg=AFQjCNGJnaVVfiNiB9JXRymc0aBCRk8K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22" y="2609293"/>
            <a:ext cx="4132075" cy="413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73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KẾT QUẢ ĐẠT ĐƯỢC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 smtClean="0"/>
              <a:t>nhu</a:t>
            </a:r>
            <a:r>
              <a:rPr lang="en-US" dirty="0" smtClean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nhiều</a:t>
            </a:r>
            <a:r>
              <a:rPr lang="en-US" dirty="0"/>
              <a:t>,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.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tag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tag</a:t>
            </a:r>
          </a:p>
          <a:p>
            <a:pPr lvl="1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,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 smtClean="0"/>
              <a:t>rộng</a:t>
            </a:r>
            <a:endParaRPr lang="en-US" dirty="0" smtClean="0"/>
          </a:p>
          <a:p>
            <a:pPr lvl="1"/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 smtClean="0"/>
              <a:t>thống</a:t>
            </a:r>
            <a:endParaRPr lang="en-US" dirty="0" smtClean="0"/>
          </a:p>
          <a:p>
            <a:pPr lvl="0"/>
            <a:r>
              <a:rPr lang="en-US" dirty="0" err="1"/>
              <a:t>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“Microsoft Analysis </a:t>
            </a:r>
            <a:r>
              <a:rPr lang="en-US" dirty="0" smtClean="0"/>
              <a:t>Services”.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06753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JobZoom</a:t>
            </a:r>
            <a:r>
              <a:rPr lang="en-US" dirty="0" smtClean="0"/>
              <a:t> framework:</a:t>
            </a:r>
          </a:p>
          <a:p>
            <a:pPr lvl="1"/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r>
              <a:rPr lang="en-US" dirty="0"/>
              <a:t>, </a:t>
            </a:r>
            <a:r>
              <a:rPr lang="en-US" dirty="0" err="1"/>
              <a:t>viết</a:t>
            </a:r>
            <a:r>
              <a:rPr lang="en-US" dirty="0"/>
              <a:t> CV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endParaRPr lang="en-US" dirty="0"/>
          </a:p>
          <a:p>
            <a:pPr lvl="1"/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chi </a:t>
            </a:r>
            <a:r>
              <a:rPr lang="en-US" dirty="0" err="1" smtClean="0"/>
              <a:t>tiết</a:t>
            </a:r>
            <a:r>
              <a:rPr lang="en-US" dirty="0" smtClean="0"/>
              <a:t>, </a:t>
            </a:r>
            <a:r>
              <a:rPr lang="en-US" dirty="0" err="1" smtClean="0"/>
              <a:t>lựa</a:t>
            </a:r>
            <a:r>
              <a:rPr lang="en-US" dirty="0" smtClean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dàng</a:t>
            </a:r>
            <a:r>
              <a:rPr lang="en-US" dirty="0" smtClean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,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“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”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ngành</a:t>
            </a:r>
            <a:r>
              <a:rPr lang="en-US" dirty="0"/>
              <a:t> </a:t>
            </a:r>
            <a:r>
              <a:rPr lang="en-US" dirty="0" err="1"/>
              <a:t>nghề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60077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ở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thấp</a:t>
            </a:r>
            <a:endParaRPr lang="en-US" dirty="0" smtClean="0"/>
          </a:p>
          <a:p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1379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963"/>
          <a:stretch/>
        </p:blipFill>
        <p:spPr bwMode="auto">
          <a:xfrm>
            <a:off x="-12825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Agenda</a:t>
            </a:r>
            <a:endParaRPr lang="vi-VN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75041763"/>
              </p:ext>
            </p:extLst>
          </p:nvPr>
        </p:nvGraphicFramePr>
        <p:xfrm>
          <a:off x="683568" y="1397000"/>
          <a:ext cx="7776864" cy="5056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81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DEMONSTRATION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098" name="Picture 2" descr="http://www.google.com.vn/url?source=imglanding&amp;ct=img&amp;q=http://www.sven-s.com/wp-content/uploads/2011/06/demo11.jpg&amp;sa=X&amp;ei=lncGT46GBvGaiQfp5viZBg&amp;ved=0CAsQ8wc&amp;usg=AFQjCNG_AwxlYLRMOCSqgtJk_1wwXhGa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36912"/>
            <a:ext cx="4968552" cy="35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866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Q&amp;A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080" name="Picture 8" descr="http://www.google.com.vn/url?source=imglanding&amp;ct=img&amp;q=https://d1ij7zv8zivhs3.cloudfront.net/assets/1789581/lightbox/b0c5da95e1287cc807fc165387b64153.jpg?1278650115&amp;sa=X&amp;ei=_HcGT4rhLsuciAe59vX8BQ&amp;ved=0CAwQ8wc&amp;usg=AFQjCNEReay1cBh5ip7TQESv2CYqo8ypo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80928"/>
            <a:ext cx="3456384" cy="380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6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5438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THANKS FOR YOUR ATTENTION!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0" b="5040"/>
          <a:stretch>
            <a:fillRect/>
          </a:stretch>
        </p:blipFill>
        <p:spPr bwMode="auto">
          <a:xfrm>
            <a:off x="1560576" y="84184"/>
            <a:ext cx="7583424" cy="4568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15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endParaRPr lang="vi-V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42" name="Picture 2" descr="http://www.google.com.vn/url?source=imglanding&amp;ct=img&amp;q=http://blogs.msdn.com/blogfiles/willy-peter_schaub/WindowsLiveWriter/Aproblemhasbeenencounteredwhileloadingt_898F/CLIPART_OF_10873_SM_2.jpg&amp;sa=X&amp;ei=-F4FT_bDFoSbiQftvYXPAQ&amp;ved=0CAwQ8wc43QE&amp;usg=AFQjCNFaqnaVQMZhUCnPgJ-5uXSoHDa5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66799"/>
            <a:ext cx="3312368" cy="265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64115"/>
            <a:ext cx="4067944" cy="3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5041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#1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fld id="{1AD93096-5B34-4342-9326-69289CEAE4C2}" type="slidenum">
              <a:rPr lang="en-US" smtClean="0"/>
              <a:pPr algn="ctr"/>
              <a:t>5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>
                <a:hlinkClick r:id="rId2" action="ppaction://hlinksldjump"/>
              </a:rPr>
              <a:t>Phần mềm nghiệp vụ về tìm kiếm và so khớp thông tin (bán hàng, tìm bạn, tìm việc…)</a:t>
            </a:r>
            <a:endParaRPr lang="en-US" smtClean="0"/>
          </a:p>
          <a:p>
            <a:r>
              <a:rPr lang="en-US" smtClean="0">
                <a:hlinkClick r:id="rId3" action="ppaction://hlinksldjump"/>
              </a:rPr>
              <a:t>Tổ chức và lưu trữ thông tin đa dạng</a:t>
            </a:r>
            <a:endParaRPr lang="en-US" dirty="0" smtClean="0"/>
          </a:p>
          <a:p>
            <a:r>
              <a:rPr lang="en-US" dirty="0" err="1"/>
              <a:t>P</a:t>
            </a:r>
            <a:r>
              <a:rPr lang="en-US" dirty="0" err="1" smtClean="0"/>
              <a:t>hụ</a:t>
            </a:r>
            <a:r>
              <a:rPr lang="en-US" dirty="0" smtClean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thù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/>
              <a:t>chiến</a:t>
            </a:r>
            <a:r>
              <a:rPr lang="en-US" dirty="0"/>
              <a:t>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err="1"/>
              <a:t>mềm</a:t>
            </a:r>
            <a:r>
              <a:rPr lang="en-US" smtClean="0"/>
              <a:t>.</a:t>
            </a:r>
            <a:endParaRPr lang="en-US" u="sng" smtClean="0"/>
          </a:p>
          <a:p>
            <a:endParaRPr lang="en-US" u="sng"/>
          </a:p>
          <a:p>
            <a:pPr>
              <a:buFont typeface="Symbol"/>
              <a:buChar char="Þ"/>
            </a:pPr>
            <a:r>
              <a:rPr lang="en-US" smtClean="0"/>
              <a:t>Làm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b="1" smtClean="0"/>
              <a:t>kiến trúc phần mềm</a:t>
            </a:r>
            <a:r>
              <a:rPr lang="en-US" smtClean="0"/>
              <a:t> </a:t>
            </a:r>
            <a:r>
              <a:rPr lang="en-US" b="1" smtClean="0"/>
              <a:t>chung</a:t>
            </a:r>
            <a:r>
              <a:rPr lang="en-US" smtClean="0"/>
              <a:t> có thể </a:t>
            </a:r>
            <a:r>
              <a:rPr lang="en-US" i="1" smtClean="0">
                <a:solidFill>
                  <a:srgbClr val="FFC000"/>
                </a:solidFill>
              </a:rPr>
              <a:t>áp dụng linh hoạt </a:t>
            </a:r>
            <a:r>
              <a:rPr lang="en-US" smtClean="0"/>
              <a:t>cho nhiều sản phầm phần mềm đáp ứng nghiệp vụ </a:t>
            </a:r>
            <a:r>
              <a:rPr lang="en-US" i="1" smtClean="0">
                <a:solidFill>
                  <a:srgbClr val="FFC000"/>
                </a:solidFill>
              </a:rPr>
              <a:t>tìm kiếm và so khớp thông tin</a:t>
            </a: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1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#2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0786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Bài toán kiến trúc </a:t>
            </a:r>
            <a:r>
              <a:rPr lang="en-US" smtClean="0"/>
              <a:t>#3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Khai thác dữ liệu (data mining) giúp đưa ra thông tin hữu ích, thông tin mang tính quyết định.</a:t>
            </a:r>
          </a:p>
          <a:p>
            <a:pPr>
              <a:buFont typeface="Symbol"/>
              <a:buChar char="Þ"/>
            </a:pPr>
            <a:r>
              <a:rPr lang="en-US" smtClean="0"/>
              <a:t>Sử dụng kiến trúc tổ chức thông tin linh hoạt trên, làm thế nào cung cấp giải pháp hỗ trợ khai thác dữ liệu?</a:t>
            </a:r>
          </a:p>
        </p:txBody>
      </p:sp>
    </p:spTree>
    <p:extLst>
      <p:ext uri="{BB962C8B-B14F-4D97-AF65-F5344CB8AC3E}">
        <p14:creationId xmlns:p14="http://schemas.microsoft.com/office/powerpoint/2010/main" val="88949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990600" y="1600200"/>
            <a:ext cx="8153400" cy="4495800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definitions of data, information, data files and database</a:t>
            </a:r>
          </a:p>
          <a:p>
            <a:r>
              <a:rPr lang="en-US"/>
              <a:t>the concept and components of information domain</a:t>
            </a:r>
          </a:p>
          <a:p>
            <a:r>
              <a:rPr lang="en-US"/>
              <a:t>the data-oriented approach to information system development</a:t>
            </a:r>
          </a:p>
          <a:p>
            <a:r>
              <a:rPr lang="en-US"/>
              <a:t>the principles and methods of information organization</a:t>
            </a:r>
          </a:p>
          <a:p>
            <a:r>
              <a:rPr lang="en-US"/>
              <a:t>the principles and methods of data structure</a:t>
            </a:r>
          </a:p>
          <a:p>
            <a:r>
              <a:rPr lang="en-US"/>
              <a:t>design and specification of data structure by data modeling</a:t>
            </a:r>
          </a:p>
          <a:p>
            <a:r>
              <a:rPr lang="en-US"/>
              <a:t>design and specification of data structure by process modeling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5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990600" y="1600200"/>
            <a:ext cx="8153400" cy="4495800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distinguish between data and information </a:t>
            </a:r>
          </a:p>
          <a:p>
            <a:r>
              <a:rPr lang="en-US"/>
              <a:t>describe the components of information domain in the context of information system design </a:t>
            </a:r>
          </a:p>
          <a:p>
            <a:r>
              <a:rPr lang="en-US"/>
              <a:t>describe the data-oriented approach to information system development </a:t>
            </a:r>
          </a:p>
          <a:p>
            <a:r>
              <a:rPr lang="en-US"/>
              <a:t>explain information organization from the perspectives of: data, relationship, operating system and system architecture </a:t>
            </a:r>
          </a:p>
          <a:p>
            <a:r>
              <a:rPr lang="en-US"/>
              <a:t>list typical spatial and non-spatial data structures and describe their characteristics </a:t>
            </a:r>
          </a:p>
          <a:p>
            <a:r>
              <a:rPr lang="en-US"/>
              <a:t>describe the phases of work of data modeling and their respective end products </a:t>
            </a:r>
          </a:p>
          <a:p>
            <a:r>
              <a:rPr lang="en-US"/>
              <a:t>describe the method of process modeling and its end product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5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HC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NA11_BreakoutSessionTemplate_16x9_Final">
  <a:themeElements>
    <a:clrScheme name="MS_TechEd_NorthAmerica_2011">
      <a:dk1>
        <a:srgbClr val="000000"/>
      </a:dk1>
      <a:lt1>
        <a:srgbClr val="FFFFFF"/>
      </a:lt1>
      <a:dk2>
        <a:srgbClr val="03C2F1"/>
      </a:dk2>
      <a:lt2>
        <a:srgbClr val="005A84"/>
      </a:lt2>
      <a:accent1>
        <a:srgbClr val="FFC425"/>
      </a:accent1>
      <a:accent2>
        <a:srgbClr val="F15C44"/>
      </a:accent2>
      <a:accent3>
        <a:srgbClr val="ED1977"/>
      </a:accent3>
      <a:accent4>
        <a:srgbClr val="FAA634"/>
      </a:accent4>
      <a:accent5>
        <a:srgbClr val="59585A"/>
      </a:accent5>
      <a:accent6>
        <a:srgbClr val="777777"/>
      </a:accent6>
      <a:hlink>
        <a:srgbClr val="F0ED7B"/>
      </a:hlink>
      <a:folHlink>
        <a:srgbClr val="F3EB4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tx2">
                <a:lumMod val="50000"/>
              </a:schemeClr>
            </a:gs>
            <a:gs pos="80000">
              <a:schemeClr val="tx2"/>
            </a:gs>
            <a:gs pos="100000">
              <a:schemeClr val="tx2"/>
            </a:gs>
          </a:gsLst>
        </a:gradFill>
        <a:ln>
          <a:solidFill>
            <a:schemeClr val="tx2"/>
          </a:solidFill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200" dirty="0" smtClean="0">
            <a:solidFill>
              <a:schemeClr val="tx1">
                <a:alpha val="99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Enterprise Platform FY10">
  <a:themeElements>
    <a:clrScheme name="MMS Colors">
      <a:dk1>
        <a:sysClr val="windowText" lastClr="000000"/>
      </a:dk1>
      <a:lt1>
        <a:sysClr val="window" lastClr="FFFFFF"/>
      </a:lt1>
      <a:dk2>
        <a:srgbClr val="000000"/>
      </a:dk2>
      <a:lt2>
        <a:srgbClr val="8CBA6A"/>
      </a:lt2>
      <a:accent1>
        <a:srgbClr val="F37C38"/>
      </a:accent1>
      <a:accent2>
        <a:srgbClr val="276DA1"/>
      </a:accent2>
      <a:accent3>
        <a:srgbClr val="7DC466"/>
      </a:accent3>
      <a:accent4>
        <a:srgbClr val="FFCB05"/>
      </a:accent4>
      <a:accent5>
        <a:srgbClr val="677A8C"/>
      </a:accent5>
      <a:accent6>
        <a:srgbClr val="6AA2CC"/>
      </a:accent6>
      <a:hlink>
        <a:srgbClr val="7DC466"/>
      </a:hlink>
      <a:folHlink>
        <a:srgbClr val="C2A874"/>
      </a:folHlink>
    </a:clrScheme>
    <a:fontScheme name="Blue-Purple TT">
      <a:majorFont>
        <a:latin typeface="Segoe"/>
        <a:ea typeface=""/>
        <a:cs typeface=""/>
      </a:majorFont>
      <a:minorFont>
        <a:latin typeface="Segoe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18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WindowsAzure_16x9_DarkTemplate_v03">
  <a:themeElements>
    <a:clrScheme name="Windows Azure Dark Template">
      <a:dk1>
        <a:srgbClr val="000000"/>
      </a:dk1>
      <a:lt1>
        <a:srgbClr val="FFFFFF"/>
      </a:lt1>
      <a:dk2>
        <a:srgbClr val="16A5D9"/>
      </a:dk2>
      <a:lt2>
        <a:srgbClr val="AFFAFA"/>
      </a:lt2>
      <a:accent1>
        <a:srgbClr val="D7FEFD"/>
      </a:accent1>
      <a:accent2>
        <a:srgbClr val="FE5815"/>
      </a:accent2>
      <a:accent3>
        <a:srgbClr val="323232"/>
      </a:accent3>
      <a:accent4>
        <a:srgbClr val="5CC151"/>
      </a:accent4>
      <a:accent5>
        <a:srgbClr val="B8B8B8"/>
      </a:accent5>
      <a:accent6>
        <a:srgbClr val="DAF40A"/>
      </a:accent6>
      <a:hlink>
        <a:srgbClr val="AFFAFA"/>
      </a:hlink>
      <a:folHlink>
        <a:srgbClr val="AFFAFA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innerShdw blurRad="127000" dir="11220000">
            <a:prstClr val="black">
              <a:alpha val="50000"/>
            </a:prstClr>
          </a:innerShdw>
        </a:effectLst>
        <a:scene3d>
          <a:camera prst="orthographicFront">
            <a:rot lat="0" lon="0" rev="0"/>
          </a:camera>
          <a:lightRig rig="threePt" dir="tl"/>
        </a:scene3d>
        <a:sp3d prstMaterial="matte"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spc="-50" dirty="0" smtClean="0"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3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effectLst>
              <a:outerShdw blurRad="63500" algn="ctr" rotWithShape="0">
                <a:schemeClr val="tx1">
                  <a:alpha val="60000"/>
                </a:schemeClr>
              </a:outerShdw>
            </a:effectLst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DarrellWest_Template_16x9_v4">
  <a:themeElements>
    <a:clrScheme name="DW">
      <a:dk1>
        <a:srgbClr val="000000"/>
      </a:dk1>
      <a:lt1>
        <a:srgbClr val="FFFFFF"/>
      </a:lt1>
      <a:dk2>
        <a:srgbClr val="050595"/>
      </a:dk2>
      <a:lt2>
        <a:srgbClr val="6DD5FF"/>
      </a:lt2>
      <a:accent1>
        <a:srgbClr val="0095D0"/>
      </a:accent1>
      <a:accent2>
        <a:srgbClr val="D36204"/>
      </a:accent2>
      <a:accent3>
        <a:srgbClr val="00CC00"/>
      </a:accent3>
      <a:accent4>
        <a:srgbClr val="008000"/>
      </a:accent4>
      <a:accent5>
        <a:srgbClr val="FFC000"/>
      </a:accent5>
      <a:accent6>
        <a:srgbClr val="057085"/>
      </a:accent6>
      <a:hlink>
        <a:srgbClr val="2BC2FF"/>
      </a:hlink>
      <a:folHlink>
        <a:srgbClr val="D36204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  <a:latin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ct val="20000"/>
          </a:spcBef>
          <a:buSzPct val="90000"/>
          <a:defRPr sz="320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2_WPC2010_breakout_arcguide[1]">
  <a:themeElements>
    <a:clrScheme name="MCS">
      <a:dk1>
        <a:srgbClr val="595959"/>
      </a:dk1>
      <a:lt1>
        <a:srgbClr val="FFFFFF"/>
      </a:lt1>
      <a:dk2>
        <a:srgbClr val="0070C0"/>
      </a:dk2>
      <a:lt2>
        <a:srgbClr val="DDDDDD"/>
      </a:lt2>
      <a:accent1>
        <a:srgbClr val="5191CD"/>
      </a:accent1>
      <a:accent2>
        <a:srgbClr val="2D86E7"/>
      </a:accent2>
      <a:accent3>
        <a:srgbClr val="A4D7F4"/>
      </a:accent3>
      <a:accent4>
        <a:srgbClr val="7AA23A"/>
      </a:accent4>
      <a:accent5>
        <a:srgbClr val="FFC211"/>
      </a:accent5>
      <a:accent6>
        <a:srgbClr val="C94409"/>
      </a:accent6>
      <a:hlink>
        <a:srgbClr val="5191CD"/>
      </a:hlink>
      <a:folHlink>
        <a:srgbClr val="595959"/>
      </a:folHlink>
    </a:clrScheme>
    <a:fontScheme name="MCS">
      <a:majorFont>
        <a:latin typeface="Segoe Light"/>
        <a:ea typeface=""/>
        <a:cs typeface=""/>
      </a:majorFont>
      <a:minorFont>
        <a:latin typeface="Segoe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5191CD">
                <a:lumMod val="82000"/>
              </a:srgbClr>
            </a:gs>
            <a:gs pos="63000">
              <a:srgbClr val="5191CD">
                <a:alpha val="71000"/>
                <a:lumMod val="90000"/>
              </a:srgbClr>
            </a:gs>
            <a:gs pos="100000">
              <a:srgbClr val="A4D7F4">
                <a:lumMod val="100000"/>
              </a:srgbClr>
            </a:gs>
          </a:gsLst>
          <a:lin ang="16200000" scaled="1"/>
          <a:tileRect/>
        </a:gradFill>
        <a:ln>
          <a:noFill/>
        </a:ln>
        <a:effectLst>
          <a:reflection blurRad="6350" stA="52000" endA="300" endPos="35000" dir="5400000" sy="-100000" algn="bl" rotWithShape="0"/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KHCN</Template>
  <TotalTime>0</TotalTime>
  <Words>768</Words>
  <Application>Microsoft Office PowerPoint</Application>
  <PresentationFormat>On-screen Show (4:3)</PresentationFormat>
  <Paragraphs>132</Paragraphs>
  <Slides>32</Slides>
  <Notes>2</Notes>
  <HiddenSlides>4</HiddenSlides>
  <MMClips>0</MMClips>
  <ScaleCrop>false</ScaleCrop>
  <HeadingPairs>
    <vt:vector size="6" baseType="variant"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KHCN</vt:lpstr>
      <vt:lpstr>TENA11_BreakoutSessionTemplate_16x9_Final</vt:lpstr>
      <vt:lpstr>Enterprise Platform FY10</vt:lpstr>
      <vt:lpstr>WindowsAzure_16x9_DarkTemplate_v03</vt:lpstr>
      <vt:lpstr>DarrellWest_Template_16x9_v4</vt:lpstr>
      <vt:lpstr>2_WPC2010_breakout_arcguide[1]</vt:lpstr>
      <vt:lpstr>Visio</vt:lpstr>
      <vt:lpstr>PowerPoint Presentation</vt:lpstr>
      <vt:lpstr>Xây dựng kiến trúc cổng thông tin tìm việc</vt:lpstr>
      <vt:lpstr>Agenda</vt:lpstr>
      <vt:lpstr>Bài toán kiến trúc</vt:lpstr>
      <vt:lpstr>Bài toán kiến trúc #1</vt:lpstr>
      <vt:lpstr>Bài toán kiến trúc #2</vt:lpstr>
      <vt:lpstr>Bài toán kiến trúc #3</vt:lpstr>
      <vt:lpstr>PowerPoint Presentation</vt:lpstr>
      <vt:lpstr>PowerPoint Presentation</vt:lpstr>
      <vt:lpstr>PowerPoint Presentation</vt:lpstr>
      <vt:lpstr>GIẢI QUYẾT BÀI TOÁN</vt:lpstr>
      <vt:lpstr>PowerPoint Presentation</vt:lpstr>
      <vt:lpstr>Tag</vt:lpstr>
      <vt:lpstr>taxonomy</vt:lpstr>
      <vt:lpstr>Giải pháp so khớp thông tin</vt:lpstr>
      <vt:lpstr>Cây quyết định</vt:lpstr>
      <vt:lpstr>Cây quyết định</vt:lpstr>
      <vt:lpstr>JobZoom framework</vt:lpstr>
      <vt:lpstr>JobZoom giải quyết các vấn đề</vt:lpstr>
      <vt:lpstr>Kiến trúc tổng quan</vt:lpstr>
      <vt:lpstr>Kiến trúc tổng quan</vt:lpstr>
      <vt:lpstr>mapping</vt:lpstr>
      <vt:lpstr>Tổ chức và lưu trữ thông tin</vt:lpstr>
      <vt:lpstr>Hệ thống so khớp – matching tool</vt:lpstr>
      <vt:lpstr>Data mining engine</vt:lpstr>
      <vt:lpstr>Kết luận</vt:lpstr>
      <vt:lpstr>KẾT QUẢ ĐẠT ĐƯỢC</vt:lpstr>
      <vt:lpstr>Kết quả đạt được</vt:lpstr>
      <vt:lpstr>Những hạn chế</vt:lpstr>
      <vt:lpstr>DEMONSTRATION</vt:lpstr>
      <vt:lpstr>Q&amp;A</vt:lpstr>
      <vt:lpstr>THANKS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2009-08-05T01:53:13Z</dcterms:created>
  <dcterms:modified xsi:type="dcterms:W3CDTF">2012-01-06T04:29:44Z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TC103524801033</vt:lpwstr>
  </property>
</Properties>
</file>